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57" r:id="rId3"/>
    <p:sldId id="272" r:id="rId4"/>
    <p:sldId id="273" r:id="rId5"/>
    <p:sldId id="274" r:id="rId6"/>
    <p:sldId id="302" r:id="rId7"/>
    <p:sldId id="275" r:id="rId8"/>
    <p:sldId id="304" r:id="rId9"/>
    <p:sldId id="305" r:id="rId10"/>
    <p:sldId id="276" r:id="rId11"/>
    <p:sldId id="277" r:id="rId12"/>
    <p:sldId id="278" r:id="rId13"/>
    <p:sldId id="279" r:id="rId14"/>
    <p:sldId id="282" r:id="rId15"/>
    <p:sldId id="303" r:id="rId16"/>
    <p:sldId id="306" r:id="rId17"/>
    <p:sldId id="307" r:id="rId18"/>
    <p:sldId id="294" r:id="rId19"/>
    <p:sldId id="283" r:id="rId20"/>
    <p:sldId id="284" r:id="rId21"/>
    <p:sldId id="285" r:id="rId22"/>
    <p:sldId id="290" r:id="rId23"/>
    <p:sldId id="295" r:id="rId24"/>
    <p:sldId id="291" r:id="rId25"/>
    <p:sldId id="298" r:id="rId26"/>
    <p:sldId id="289" r:id="rId27"/>
    <p:sldId id="299" r:id="rId28"/>
    <p:sldId id="288" r:id="rId29"/>
    <p:sldId id="287" r:id="rId30"/>
    <p:sldId id="308" r:id="rId31"/>
    <p:sldId id="300"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Lst>
  <p:sldSz cx="18288000" cy="10287000"/>
  <p:notesSz cx="6858000" cy="9144000"/>
  <p:embeddedFontLst>
    <p:embeddedFont>
      <p:font typeface="Muli Bold" panose="020B0604020202020204" charset="0"/>
      <p:regular r:id="rId48"/>
    </p:embeddedFont>
    <p:embeddedFont>
      <p:font typeface="Amatic SC Bold" panose="020B0604020202020204" charset="-79"/>
      <p:regular r:id="rId49"/>
    </p:embeddedFont>
    <p:embeddedFont>
      <p:font typeface="Calibri" panose="020F0502020204030204" pitchFamily="34" charset="0"/>
      <p:regular r:id="rId50"/>
      <p:bold r:id="rId51"/>
      <p:italic r:id="rId52"/>
      <p:boldItalic r:id="rId53"/>
    </p:embeddedFont>
    <p:embeddedFont>
      <p:font typeface="Muli Regular" panose="020B0604020202020204" charset="0"/>
      <p:regular r:id="rId54"/>
    </p:embeddedFont>
    <p:embeddedFont>
      <p:font typeface="Muli Regular Bold" panose="020B0604020202020204" charset="0"/>
      <p:regular r:id="rId55"/>
    </p:embeddedFont>
    <p:embeddedFont>
      <p:font typeface="Berlin Sans FB" panose="020E0602020502020306" pitchFamily="34" charset="0"/>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4" d="100"/>
          <a:sy n="34" d="100"/>
        </p:scale>
        <p:origin x="120"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DAC4A-4731-4842-986D-321DAA3A3084}" type="datetimeFigureOut">
              <a:rPr lang="en-GB" smtClean="0"/>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01FC-DC65-420A-8B08-34EEC90BE312}" type="slidenum">
              <a:rPr lang="en-GB" smtClean="0"/>
              <a:t>‹#›</a:t>
            </a:fld>
            <a:endParaRPr lang="en-GB"/>
          </a:p>
        </p:txBody>
      </p:sp>
    </p:spTree>
    <p:extLst>
      <p:ext uri="{BB962C8B-B14F-4D97-AF65-F5344CB8AC3E}">
        <p14:creationId xmlns:p14="http://schemas.microsoft.com/office/powerpoint/2010/main" val="94840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Expanded_polystyrene_foam" TargetMode="External"/><Relationship Id="rId3" Type="http://schemas.openxmlformats.org/officeDocument/2006/relationships/hyperlink" Target="https://en.wikipedia.org/wiki/Waste" TargetMode="External"/><Relationship Id="rId7" Type="http://schemas.openxmlformats.org/officeDocument/2006/relationships/hyperlink" Target="https://en.wikipedia.org/wiki/Biodegra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Plastic_bottle" TargetMode="External"/><Relationship Id="rId5" Type="http://schemas.openxmlformats.org/officeDocument/2006/relationships/hyperlink" Target="https://en.wikipedia.org/wiki/Cardboard_box" TargetMode="External"/><Relationship Id="rId4" Type="http://schemas.openxmlformats.org/officeDocument/2006/relationships/hyperlink" Target="https://en.wikipedia.org/wiki/Aluminum_c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Litter</a:t>
            </a:r>
            <a:r>
              <a:rPr lang="en-GB" sz="1200" b="0" i="0" kern="1200" dirty="0" smtClean="0">
                <a:solidFill>
                  <a:schemeClr val="tx1"/>
                </a:solidFill>
                <a:effectLst/>
                <a:latin typeface="+mn-lt"/>
                <a:ea typeface="+mn-ea"/>
                <a:cs typeface="+mn-cs"/>
              </a:rPr>
              <a:t> consists of </a:t>
            </a:r>
            <a:r>
              <a:rPr lang="en-GB" sz="1200" b="0" i="0" u="sng" kern="1200" dirty="0" smtClean="0">
                <a:solidFill>
                  <a:schemeClr val="tx1"/>
                </a:solidFill>
                <a:effectLst/>
                <a:latin typeface="+mn-lt"/>
                <a:ea typeface="+mn-ea"/>
                <a:cs typeface="+mn-cs"/>
                <a:hlinkClick r:id="rId3"/>
              </a:rPr>
              <a:t>waste products</a:t>
            </a:r>
            <a:r>
              <a:rPr lang="en-GB" sz="1200" b="0" i="0" kern="1200" dirty="0" smtClean="0">
                <a:solidFill>
                  <a:schemeClr val="tx1"/>
                </a:solidFill>
                <a:effectLst/>
                <a:latin typeface="+mn-lt"/>
                <a:ea typeface="+mn-ea"/>
                <a:cs typeface="+mn-cs"/>
              </a:rPr>
              <a:t> that have been discarded incorrectly, without consent, at an unsuitable location. Litter can also be used as a verb; to </a:t>
            </a:r>
            <a:r>
              <a:rPr lang="en-GB" sz="1200" b="1" i="0" kern="1200" dirty="0" smtClean="0">
                <a:solidFill>
                  <a:schemeClr val="tx1"/>
                </a:solidFill>
                <a:effectLst/>
                <a:latin typeface="+mn-lt"/>
                <a:ea typeface="+mn-ea"/>
                <a:cs typeface="+mn-cs"/>
              </a:rPr>
              <a:t>litter</a:t>
            </a:r>
            <a:r>
              <a:rPr lang="en-GB" sz="1200" b="0" i="0" kern="1200" dirty="0" smtClean="0">
                <a:solidFill>
                  <a:schemeClr val="tx1"/>
                </a:solidFill>
                <a:effectLst/>
                <a:latin typeface="+mn-lt"/>
                <a:ea typeface="+mn-ea"/>
                <a:cs typeface="+mn-cs"/>
              </a:rPr>
              <a:t> means to drop and leave objects, often man-made, such as </a:t>
            </a:r>
            <a:r>
              <a:rPr lang="en-GB" sz="1200" b="0" i="0" u="none" strike="noStrike" kern="1200" dirty="0" err="1" smtClean="0">
                <a:solidFill>
                  <a:schemeClr val="tx1"/>
                </a:solidFill>
                <a:effectLst/>
                <a:latin typeface="+mn-lt"/>
                <a:ea typeface="+mn-ea"/>
                <a:cs typeface="+mn-cs"/>
                <a:hlinkClick r:id="rId4" tooltip="Aluminum can"/>
              </a:rPr>
              <a:t>aluminum</a:t>
            </a:r>
            <a:r>
              <a:rPr lang="en-GB" sz="1200" b="0" i="0" u="none" strike="noStrike" kern="1200" dirty="0" smtClean="0">
                <a:solidFill>
                  <a:schemeClr val="tx1"/>
                </a:solidFill>
                <a:effectLst/>
                <a:latin typeface="+mn-lt"/>
                <a:ea typeface="+mn-ea"/>
                <a:cs typeface="+mn-cs"/>
                <a:hlinkClick r:id="rId4" tooltip="Aluminum can"/>
              </a:rPr>
              <a:t> cans</a:t>
            </a:r>
            <a:r>
              <a:rPr lang="en-GB" sz="1200" b="0" i="0" kern="1200" dirty="0" smtClean="0">
                <a:solidFill>
                  <a:schemeClr val="tx1"/>
                </a:solidFill>
                <a:effectLst/>
                <a:latin typeface="+mn-lt"/>
                <a:ea typeface="+mn-ea"/>
                <a:cs typeface="+mn-cs"/>
              </a:rPr>
              <a:t>, paper cups, fast food wrappers, </a:t>
            </a:r>
            <a:r>
              <a:rPr lang="en-GB" sz="1200" b="0" i="0" u="none" strike="noStrike" kern="1200" dirty="0" smtClean="0">
                <a:solidFill>
                  <a:schemeClr val="tx1"/>
                </a:solidFill>
                <a:effectLst/>
                <a:latin typeface="+mn-lt"/>
                <a:ea typeface="+mn-ea"/>
                <a:cs typeface="+mn-cs"/>
                <a:hlinkClick r:id="rId5" tooltip="Cardboard box"/>
              </a:rPr>
              <a:t>cardboard boxes</a:t>
            </a:r>
            <a:r>
              <a:rPr lang="en-GB" sz="1200" b="0" i="0" kern="120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hlinkClick r:id="rId6" tooltip="Plastic bottle"/>
              </a:rPr>
              <a:t>plastic bottles</a:t>
            </a:r>
            <a:r>
              <a:rPr lang="en-GB" sz="1200" b="0" i="0" kern="1200" dirty="0" smtClean="0">
                <a:solidFill>
                  <a:schemeClr val="tx1"/>
                </a:solidFill>
                <a:effectLst/>
                <a:latin typeface="+mn-lt"/>
                <a:ea typeface="+mn-ea"/>
                <a:cs typeface="+mn-cs"/>
              </a:rPr>
              <a:t> on the ground, and leave them there indefinitely or for other people to dispose of as opposed to disposing of them correctly.</a:t>
            </a:r>
          </a:p>
          <a:p>
            <a:r>
              <a:rPr lang="en-GB" sz="1200" b="0" i="0" kern="1200" dirty="0" smtClean="0">
                <a:solidFill>
                  <a:schemeClr val="tx1"/>
                </a:solidFill>
                <a:effectLst/>
                <a:latin typeface="+mn-lt"/>
                <a:ea typeface="+mn-ea"/>
                <a:cs typeface="+mn-cs"/>
              </a:rPr>
              <a:t>Litter can remain visible for extended periods of time before it eventually </a:t>
            </a:r>
            <a:r>
              <a:rPr lang="en-GB" sz="1200" b="0" i="0" u="none" strike="noStrike" kern="1200" dirty="0" smtClean="0">
                <a:solidFill>
                  <a:schemeClr val="tx1"/>
                </a:solidFill>
                <a:effectLst/>
                <a:latin typeface="+mn-lt"/>
                <a:ea typeface="+mn-ea"/>
                <a:cs typeface="+mn-cs"/>
                <a:hlinkClick r:id="rId7" tooltip="Biodegradation"/>
              </a:rPr>
              <a:t>biodegrades</a:t>
            </a:r>
            <a:r>
              <a:rPr lang="en-GB" sz="1200" b="0" i="0" kern="1200" dirty="0" smtClean="0">
                <a:solidFill>
                  <a:schemeClr val="tx1"/>
                </a:solidFill>
                <a:effectLst/>
                <a:latin typeface="+mn-lt"/>
                <a:ea typeface="+mn-ea"/>
                <a:cs typeface="+mn-cs"/>
              </a:rPr>
              <a:t>, with some items made of condensed glass, </a:t>
            </a:r>
            <a:r>
              <a:rPr lang="en-GB" sz="1200" b="0" i="0" u="none" strike="noStrike" kern="1200" dirty="0" err="1" smtClean="0">
                <a:solidFill>
                  <a:schemeClr val="tx1"/>
                </a:solidFill>
                <a:effectLst/>
                <a:latin typeface="+mn-lt"/>
                <a:ea typeface="+mn-ea"/>
                <a:cs typeface="+mn-cs"/>
                <a:hlinkClick r:id="rId8" tooltip="Expanded polystyrene foam"/>
              </a:rPr>
              <a:t>styrofoam</a:t>
            </a:r>
            <a:r>
              <a:rPr lang="en-GB" sz="1200" b="0" i="0" kern="1200" dirty="0" smtClean="0">
                <a:solidFill>
                  <a:schemeClr val="tx1"/>
                </a:solidFill>
                <a:effectLst/>
                <a:latin typeface="+mn-lt"/>
                <a:ea typeface="+mn-ea"/>
                <a:cs typeface="+mn-cs"/>
              </a:rPr>
              <a:t> or plastic possibly remaining in the environment for over a million years</a:t>
            </a:r>
            <a:endParaRPr lang="en-GB" sz="1200" dirty="0" smtClean="0">
              <a:solidFill>
                <a:srgbClr val="00B050"/>
              </a:solidFill>
              <a:latin typeface="Berlin Sans FB" panose="020E0602020502020306" pitchFamily="34" charset="0"/>
              <a:cs typeface="Amatic SC Bold" panose="020B0604020202020204" charset="-79"/>
            </a:endParaRPr>
          </a:p>
          <a:p>
            <a:endParaRPr lang="en-GB" sz="18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dirty="0"/>
          </a:p>
        </p:txBody>
      </p:sp>
      <p:sp>
        <p:nvSpPr>
          <p:cNvPr id="4" name="Slide Number Placeholder 3"/>
          <p:cNvSpPr>
            <a:spLocks noGrp="1"/>
          </p:cNvSpPr>
          <p:nvPr>
            <p:ph type="sldNum" sz="quarter" idx="10"/>
          </p:nvPr>
        </p:nvSpPr>
        <p:spPr/>
        <p:txBody>
          <a:bodyPr/>
          <a:lstStyle/>
          <a:p>
            <a:fld id="{0CA02EE0-0BFB-439C-B730-BE584B31F83D}" type="slidenum">
              <a:rPr lang="en-GB" smtClean="0"/>
              <a:t>5</a:t>
            </a:fld>
            <a:endParaRPr lang="en-GB"/>
          </a:p>
        </p:txBody>
      </p:sp>
    </p:spTree>
    <p:extLst>
      <p:ext uri="{BB962C8B-B14F-4D97-AF65-F5344CB8AC3E}">
        <p14:creationId xmlns:p14="http://schemas.microsoft.com/office/powerpoint/2010/main" val="315879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Do you like this picture? Why/why</a:t>
            </a:r>
            <a:r>
              <a:rPr lang="en-GB" baseline="0" dirty="0" smtClean="0"/>
              <a:t> not?      </a:t>
            </a:r>
            <a:r>
              <a:rPr lang="en-GB" dirty="0" smtClean="0"/>
              <a:t>Would you like to see this every</a:t>
            </a:r>
            <a:r>
              <a:rPr lang="en-GB" baseline="0" dirty="0" smtClean="0"/>
              <a:t> day?   </a:t>
            </a:r>
            <a:r>
              <a:rPr lang="en-GB" dirty="0" smtClean="0"/>
              <a:t>How does this make</a:t>
            </a:r>
            <a:r>
              <a:rPr lang="en-GB" baseline="0" dirty="0" smtClean="0"/>
              <a:t> you feel? Happy/sad, annoyed, angry.</a:t>
            </a:r>
          </a:p>
          <a:p>
            <a:r>
              <a:rPr lang="en-GB" baseline="0" dirty="0" smtClean="0"/>
              <a:t>Who is responsible for this?     Who should tidy it up?</a:t>
            </a:r>
            <a:endParaRPr lang="en-GB" dirty="0"/>
          </a:p>
        </p:txBody>
      </p:sp>
      <p:sp>
        <p:nvSpPr>
          <p:cNvPr id="4" name="Slide Number Placeholder 3"/>
          <p:cNvSpPr>
            <a:spLocks noGrp="1"/>
          </p:cNvSpPr>
          <p:nvPr>
            <p:ph type="sldNum" sz="quarter" idx="10"/>
          </p:nvPr>
        </p:nvSpPr>
        <p:spPr/>
        <p:txBody>
          <a:bodyPr/>
          <a:lstStyle/>
          <a:p>
            <a:fld id="{707801FC-DC65-420A-8B08-34EEC90BE312}" type="slidenum">
              <a:rPr lang="en-GB" smtClean="0"/>
              <a:t>8</a:t>
            </a:fld>
            <a:endParaRPr lang="en-GB"/>
          </a:p>
        </p:txBody>
      </p:sp>
    </p:spTree>
    <p:extLst>
      <p:ext uri="{BB962C8B-B14F-4D97-AF65-F5344CB8AC3E}">
        <p14:creationId xmlns:p14="http://schemas.microsoft.com/office/powerpoint/2010/main" val="376751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Why is</a:t>
            </a:r>
            <a:r>
              <a:rPr lang="en-GB" baseline="0" dirty="0" smtClean="0"/>
              <a:t> the rubbish on the ground?  Who put the rubbish there? Why leave it on the ground?</a:t>
            </a:r>
          </a:p>
          <a:p>
            <a:r>
              <a:rPr lang="en-GB" baseline="0" dirty="0" smtClean="0"/>
              <a:t>Can you think of other rubbish you have seen?</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9</a:t>
            </a:fld>
            <a:endParaRPr lang="en-GB"/>
          </a:p>
        </p:txBody>
      </p:sp>
    </p:spTree>
    <p:extLst>
      <p:ext uri="{BB962C8B-B14F-4D97-AF65-F5344CB8AC3E}">
        <p14:creationId xmlns:p14="http://schemas.microsoft.com/office/powerpoint/2010/main" val="2471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7801FC-DC65-420A-8B08-34EEC90BE312}" type="slidenum">
              <a:rPr lang="en-GB" smtClean="0"/>
              <a:t>14</a:t>
            </a:fld>
            <a:endParaRPr lang="en-GB"/>
          </a:p>
        </p:txBody>
      </p:sp>
    </p:spTree>
    <p:extLst>
      <p:ext uri="{BB962C8B-B14F-4D97-AF65-F5344CB8AC3E}">
        <p14:creationId xmlns:p14="http://schemas.microsoft.com/office/powerpoint/2010/main" val="281773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solidFill>
                  <a:srgbClr val="7030A0"/>
                </a:solidFill>
                <a:effectLst>
                  <a:outerShdw blurRad="38100" dist="38100" dir="2700000" algn="tl">
                    <a:srgbClr val="000000">
                      <a:alpha val="43137"/>
                    </a:srgbClr>
                  </a:outerShdw>
                </a:effectLst>
                <a:latin typeface="Berlin Sans FB" panose="020E0602020502020306" pitchFamily="34" charset="0"/>
              </a:rPr>
              <a:t>Litter is responsible for the death of millions of animals.</a:t>
            </a:r>
          </a:p>
          <a:p>
            <a:pPr marL="0" indent="0">
              <a:buNone/>
            </a:pPr>
            <a:r>
              <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rPr>
              <a:t>Animals can get entangled in litter and die a slow painful death.</a:t>
            </a:r>
          </a:p>
          <a:p>
            <a:pPr marL="0" indent="0">
              <a:buNone/>
            </a:pPr>
            <a:r>
              <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rPr>
              <a:t>Broken glass and other sharp objects can injure animals who stand on them unknowingly.</a:t>
            </a:r>
          </a:p>
          <a:p>
            <a:pPr marL="0" indent="0">
              <a:buNone/>
            </a:pPr>
            <a:endPar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endParaRPr>
          </a:p>
          <a:p>
            <a:pPr marL="0" indent="0">
              <a:buNone/>
            </a:pPr>
            <a:endPar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endParaRPr>
          </a:p>
          <a:p>
            <a:pPr marL="0" indent="0">
              <a:buNone/>
            </a:pPr>
            <a:endPar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endParaRPr>
          </a:p>
          <a:p>
            <a:pPr marL="0" indent="0">
              <a:buNone/>
            </a:pPr>
            <a:r>
              <a:rPr lang="en-GB" sz="1200" dirty="0" smtClean="0">
                <a:solidFill>
                  <a:srgbClr val="7030A0"/>
                </a:solidFill>
                <a:effectLst>
                  <a:outerShdw blurRad="38100" dist="38100" dir="2700000" algn="tl">
                    <a:srgbClr val="000000">
                      <a:alpha val="43137"/>
                    </a:srgbClr>
                  </a:outerShdw>
                </a:effectLst>
                <a:latin typeface="Berlin Sans FB" panose="020E0602020502020306" pitchFamily="34" charset="0"/>
              </a:rPr>
              <a:t>Litter causes damage to marine life, sea and rivers.</a:t>
            </a:r>
          </a:p>
          <a:p>
            <a:pPr marL="0" indent="0">
              <a:buNone/>
            </a:pPr>
            <a:r>
              <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rPr>
              <a:t>Animals eat litter and they cant digest it – this can cause injury or death.</a:t>
            </a:r>
          </a:p>
          <a:p>
            <a:pPr marL="0" indent="0">
              <a:buNone/>
            </a:pPr>
            <a:endPar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endParaRPr>
          </a:p>
          <a:p>
            <a:pPr marL="0" indent="0">
              <a:buNone/>
            </a:pPr>
            <a:r>
              <a:rPr lang="en-GB" sz="1200" dirty="0" smtClean="0">
                <a:solidFill>
                  <a:srgbClr val="00B050"/>
                </a:solidFill>
                <a:effectLst>
                  <a:outerShdw blurRad="38100" dist="38100" dir="2700000" algn="tl">
                    <a:srgbClr val="000000">
                      <a:alpha val="43137"/>
                    </a:srgbClr>
                  </a:outerShdw>
                </a:effectLst>
                <a:latin typeface="Berlin Sans FB" panose="020E0602020502020306" pitchFamily="34" charset="0"/>
              </a:rPr>
              <a:t>Litter in water supply creates a toxic environment. The toxic water can kill plant life. If humans drink the water they can also become sick</a:t>
            </a:r>
          </a:p>
          <a:p>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26</a:t>
            </a:fld>
            <a:endParaRPr lang="en-GB"/>
          </a:p>
        </p:txBody>
      </p:sp>
    </p:spTree>
    <p:extLst>
      <p:ext uri="{BB962C8B-B14F-4D97-AF65-F5344CB8AC3E}">
        <p14:creationId xmlns:p14="http://schemas.microsoft.com/office/powerpoint/2010/main" val="264331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r>
              <a:rPr lang="en-GB" baseline="0" dirty="0" smtClean="0"/>
              <a:t>: What is happening in each of these pictures? Is it the animal’s fault? Whose fault is it?</a:t>
            </a:r>
          </a:p>
          <a:p>
            <a:r>
              <a:rPr lang="en-GB" baseline="0" dirty="0" smtClean="0"/>
              <a:t>Is it us, humans? Is it big companies?</a:t>
            </a:r>
          </a:p>
          <a:p>
            <a:r>
              <a:rPr lang="en-GB" baseline="0" dirty="0" smtClean="0"/>
              <a:t>What do you think will happen to these animals? Are they in pain? Could they die?</a:t>
            </a:r>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28</a:t>
            </a:fld>
            <a:endParaRPr lang="en-GB"/>
          </a:p>
        </p:txBody>
      </p:sp>
    </p:spTree>
    <p:extLst>
      <p:ext uri="{BB962C8B-B14F-4D97-AF65-F5344CB8AC3E}">
        <p14:creationId xmlns:p14="http://schemas.microsoft.com/office/powerpoint/2010/main" val="375073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6.jpg"/></Relationships>
</file>

<file path=ppt/slides/_rels/slide1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8.jpg"/><Relationship Id="rId4" Type="http://schemas.openxmlformats.org/officeDocument/2006/relationships/image" Target="../media/image57.jpg"/></Relationships>
</file>

<file path=ppt/slides/_rels/slide1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2.jpeg"/><Relationship Id="rId4" Type="http://schemas.openxmlformats.org/officeDocument/2006/relationships/image" Target="../media/image7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74.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78.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8" Type="http://schemas.openxmlformats.org/officeDocument/2006/relationships/image" Target="../media/image85.jfif"/><Relationship Id="rId3" Type="http://schemas.openxmlformats.org/officeDocument/2006/relationships/image" Target="../media/image25.png"/><Relationship Id="rId7" Type="http://schemas.openxmlformats.org/officeDocument/2006/relationships/image" Target="../media/image8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image" Target="../media/image33.jpg"/><Relationship Id="rId4" Type="http://schemas.openxmlformats.org/officeDocument/2006/relationships/image" Target="../media/image28.png"/><Relationship Id="rId9" Type="http://schemas.openxmlformats.org/officeDocument/2006/relationships/image" Target="../media/image3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00.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27.png"/><Relationship Id="rId10" Type="http://schemas.openxmlformats.org/officeDocument/2006/relationships/image" Target="../media/image98.png"/><Relationship Id="rId4" Type="http://schemas.openxmlformats.org/officeDocument/2006/relationships/image" Target="../media/image95.png"/><Relationship Id="rId9" Type="http://schemas.openxmlformats.org/officeDocument/2006/relationships/image" Target="../media/image97.png"/><Relationship Id="rId1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26.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99.png"/><Relationship Id="rId5" Type="http://schemas.openxmlformats.org/officeDocument/2006/relationships/image" Target="../media/image102.png"/><Relationship Id="rId10" Type="http://schemas.openxmlformats.org/officeDocument/2006/relationships/image" Target="../media/image98.png"/><Relationship Id="rId4" Type="http://schemas.openxmlformats.org/officeDocument/2006/relationships/image" Target="../media/image101.png"/><Relationship Id="rId9" Type="http://schemas.openxmlformats.org/officeDocument/2006/relationships/image" Target="../media/image97.png"/></Relationships>
</file>

<file path=ppt/slides/_rels/slide3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45.png"/><Relationship Id="rId10" Type="http://schemas.openxmlformats.org/officeDocument/2006/relationships/image" Target="../media/image110.png"/><Relationship Id="rId4" Type="http://schemas.openxmlformats.org/officeDocument/2006/relationships/image" Target="../media/image107.png"/><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8.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25.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14.jpeg"/><Relationship Id="rId4" Type="http://schemas.openxmlformats.org/officeDocument/2006/relationships/image" Target="../media/image113.png"/></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25.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9.jpeg"/><Relationship Id="rId4" Type="http://schemas.openxmlformats.org/officeDocument/2006/relationships/image" Target="../media/image118.pn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7.png"/><Relationship Id="rId7" Type="http://schemas.openxmlformats.org/officeDocument/2006/relationships/image" Target="../media/image102.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5.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122.jpeg"/><Relationship Id="rId4" Type="http://schemas.openxmlformats.org/officeDocument/2006/relationships/image" Target="../media/image121.png"/></Relationships>
</file>

<file path=ppt/slides/_rels/slide44.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26" Type="http://schemas.openxmlformats.org/officeDocument/2006/relationships/image" Target="../media/image147.png"/><Relationship Id="rId3" Type="http://schemas.openxmlformats.org/officeDocument/2006/relationships/image" Target="../media/image124.png"/><Relationship Id="rId21" Type="http://schemas.openxmlformats.org/officeDocument/2006/relationships/image" Target="../media/image142.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2" Type="http://schemas.openxmlformats.org/officeDocument/2006/relationships/image" Target="../media/image123.png"/><Relationship Id="rId16" Type="http://schemas.openxmlformats.org/officeDocument/2006/relationships/image" Target="../media/image137.png"/><Relationship Id="rId20"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32.png"/><Relationship Id="rId24" Type="http://schemas.openxmlformats.org/officeDocument/2006/relationships/image" Target="../media/image145.png"/><Relationship Id="rId5" Type="http://schemas.openxmlformats.org/officeDocument/2006/relationships/image" Target="../media/image126.png"/><Relationship Id="rId15" Type="http://schemas.openxmlformats.org/officeDocument/2006/relationships/image" Target="../media/image136.png"/><Relationship Id="rId23" Type="http://schemas.openxmlformats.org/officeDocument/2006/relationships/image" Target="../media/image144.png"/><Relationship Id="rId28" Type="http://schemas.openxmlformats.org/officeDocument/2006/relationships/image" Target="../media/image25.png"/><Relationship Id="rId10" Type="http://schemas.openxmlformats.org/officeDocument/2006/relationships/image" Target="../media/image131.png"/><Relationship Id="rId19" Type="http://schemas.openxmlformats.org/officeDocument/2006/relationships/image" Target="../media/image140.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 Id="rId22" Type="http://schemas.openxmlformats.org/officeDocument/2006/relationships/image" Target="../media/image143.png"/><Relationship Id="rId27" Type="http://schemas.openxmlformats.org/officeDocument/2006/relationships/image" Target="../media/image148.png"/></Relationships>
</file>

<file path=ppt/slides/_rels/slide4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54.png"/><Relationship Id="rId18" Type="http://schemas.openxmlformats.org/officeDocument/2006/relationships/image" Target="../media/image159.png"/><Relationship Id="rId26" Type="http://schemas.openxmlformats.org/officeDocument/2006/relationships/image" Target="../media/image167.png"/><Relationship Id="rId3" Type="http://schemas.openxmlformats.org/officeDocument/2006/relationships/image" Target="../media/image97.png"/><Relationship Id="rId21" Type="http://schemas.openxmlformats.org/officeDocument/2006/relationships/image" Target="../media/image162.png"/><Relationship Id="rId7" Type="http://schemas.openxmlformats.org/officeDocument/2006/relationships/image" Target="../media/image151.png"/><Relationship Id="rId12" Type="http://schemas.openxmlformats.org/officeDocument/2006/relationships/image" Target="../media/image153.png"/><Relationship Id="rId17" Type="http://schemas.openxmlformats.org/officeDocument/2006/relationships/image" Target="../media/image158.png"/><Relationship Id="rId25" Type="http://schemas.openxmlformats.org/officeDocument/2006/relationships/image" Target="../media/image166.png"/><Relationship Id="rId2" Type="http://schemas.openxmlformats.org/officeDocument/2006/relationships/image" Target="../media/image149.png"/><Relationship Id="rId16" Type="http://schemas.openxmlformats.org/officeDocument/2006/relationships/image" Target="../media/image157.png"/><Relationship Id="rId20" Type="http://schemas.openxmlformats.org/officeDocument/2006/relationships/image" Target="../media/image161.png"/><Relationship Id="rId29"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52.png"/><Relationship Id="rId24" Type="http://schemas.openxmlformats.org/officeDocument/2006/relationships/image" Target="../media/image165.png"/><Relationship Id="rId5" Type="http://schemas.openxmlformats.org/officeDocument/2006/relationships/image" Target="../media/image150.png"/><Relationship Id="rId15" Type="http://schemas.openxmlformats.org/officeDocument/2006/relationships/image" Target="../media/image156.png"/><Relationship Id="rId23" Type="http://schemas.openxmlformats.org/officeDocument/2006/relationships/image" Target="../media/image164.png"/><Relationship Id="rId28" Type="http://schemas.openxmlformats.org/officeDocument/2006/relationships/image" Target="../media/image169.png"/><Relationship Id="rId10" Type="http://schemas.openxmlformats.org/officeDocument/2006/relationships/image" Target="../media/image101.png"/><Relationship Id="rId19" Type="http://schemas.openxmlformats.org/officeDocument/2006/relationships/image" Target="../media/image160.png"/><Relationship Id="rId31" Type="http://schemas.openxmlformats.org/officeDocument/2006/relationships/image" Target="../media/image25.png"/><Relationship Id="rId4" Type="http://schemas.openxmlformats.org/officeDocument/2006/relationships/image" Target="../media/image98.png"/><Relationship Id="rId9" Type="http://schemas.openxmlformats.org/officeDocument/2006/relationships/image" Target="../media/image28.png"/><Relationship Id="rId14" Type="http://schemas.openxmlformats.org/officeDocument/2006/relationships/image" Target="../media/image155.png"/><Relationship Id="rId22" Type="http://schemas.openxmlformats.org/officeDocument/2006/relationships/image" Target="../media/image163.png"/><Relationship Id="rId27" Type="http://schemas.openxmlformats.org/officeDocument/2006/relationships/image" Target="../media/image168.png"/><Relationship Id="rId30" Type="http://schemas.openxmlformats.org/officeDocument/2006/relationships/image" Target="../media/image171.png"/></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6.png"/><Relationship Id="rId10" Type="http://schemas.openxmlformats.org/officeDocument/2006/relationships/image" Target="../media/image39.jpeg"/><Relationship Id="rId4" Type="http://schemas.openxmlformats.org/officeDocument/2006/relationships/image" Target="../media/image27.pn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3.jpeg"/><Relationship Id="rId5" Type="http://schemas.openxmlformats.org/officeDocument/2006/relationships/image" Target="../media/image19.png"/><Relationship Id="rId10"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jpeg"/><Relationship Id="rId10" Type="http://schemas.openxmlformats.org/officeDocument/2006/relationships/image" Target="../media/image46.png"/><Relationship Id="rId4" Type="http://schemas.openxmlformats.org/officeDocument/2006/relationships/image" Target="../media/image27.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4228645" y="677104"/>
            <a:ext cx="10101188" cy="2118183"/>
          </a:xfrm>
          <a:prstGeom prst="rect">
            <a:avLst/>
          </a:prstGeom>
        </p:spPr>
      </p:pic>
      <p:sp>
        <p:nvSpPr>
          <p:cNvPr id="3"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dirty="0" smtClean="0">
                <a:solidFill>
                  <a:srgbClr val="000000"/>
                </a:solidFill>
                <a:latin typeface="Amatic SC Bold"/>
              </a:rPr>
              <a:t>What is litter made of?</a:t>
            </a:r>
            <a:endParaRPr lang="en-US" sz="8007" dirty="0">
              <a:solidFill>
                <a:srgbClr val="000000"/>
              </a:solidFill>
              <a:latin typeface="Amatic SC Bold"/>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073" y="2990117"/>
            <a:ext cx="3291926" cy="32919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6282043"/>
            <a:ext cx="3200400" cy="3200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63046" y="2883480"/>
            <a:ext cx="3505200" cy="3505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pic>
        <p:nvPicPr>
          <p:cNvPr id="8"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867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p:cNvPicPr>
          <p:nvPr/>
        </p:nvPicPr>
        <p:blipFill>
          <a:blip r:embed="rId2"/>
          <a:srcRect/>
          <a:stretch>
            <a:fillRect/>
          </a:stretch>
        </p:blipFill>
        <p:spPr>
          <a:xfrm rot="134838">
            <a:off x="4304932" y="612111"/>
            <a:ext cx="9875137" cy="2118183"/>
          </a:xfrm>
          <a:prstGeom prst="rect">
            <a:avLst/>
          </a:prstGeom>
        </p:spPr>
      </p:pic>
      <p:sp>
        <p:nvSpPr>
          <p:cNvPr id="3"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dirty="0" smtClean="0">
                <a:solidFill>
                  <a:srgbClr val="000000"/>
                </a:solidFill>
                <a:latin typeface="Amatic SC Bold"/>
              </a:rPr>
              <a:t>What is litter made of?</a:t>
            </a:r>
            <a:endParaRPr lang="en-US" sz="8007" dirty="0">
              <a:solidFill>
                <a:srgbClr val="000000"/>
              </a:solidFill>
              <a:latin typeface="Amatic SC Bold"/>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0957" y="2847441"/>
            <a:ext cx="4572000" cy="4572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29200" y="5133441"/>
            <a:ext cx="1296569" cy="430461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3200" y="3238500"/>
            <a:ext cx="3857766" cy="3857766"/>
          </a:xfrm>
          <a:prstGeom prst="rect">
            <a:avLst/>
          </a:prstGeom>
        </p:spPr>
      </p:pic>
      <p:pic>
        <p:nvPicPr>
          <p:cNvPr id="11"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6028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3809636" y="687929"/>
            <a:ext cx="10141746" cy="21181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7800" y="3543300"/>
            <a:ext cx="9533106" cy="5334000"/>
          </a:xfrm>
          <a:prstGeom prst="rect">
            <a:avLst/>
          </a:prstGeom>
        </p:spPr>
      </p:pic>
      <p:sp>
        <p:nvSpPr>
          <p:cNvPr id="12" name="TextBox 10"/>
          <p:cNvSpPr txBox="1"/>
          <p:nvPr/>
        </p:nvSpPr>
        <p:spPr>
          <a:xfrm>
            <a:off x="3276600" y="1181100"/>
            <a:ext cx="11460359" cy="1128514"/>
          </a:xfrm>
          <a:prstGeom prst="rect">
            <a:avLst/>
          </a:prstGeom>
        </p:spPr>
        <p:txBody>
          <a:bodyPr wrap="square" lIns="0" tIns="0" rIns="0" bIns="0" rtlCol="0" anchor="t">
            <a:spAutoFit/>
          </a:bodyPr>
          <a:lstStyle/>
          <a:p>
            <a:pPr algn="ctr">
              <a:lnSpc>
                <a:spcPts val="8807"/>
              </a:lnSpc>
            </a:pPr>
            <a:r>
              <a:rPr lang="en-US" sz="8007" dirty="0" smtClean="0">
                <a:solidFill>
                  <a:srgbClr val="000000"/>
                </a:solidFill>
                <a:latin typeface="Amatic SC Bold"/>
              </a:rPr>
              <a:t> what is litter made of?</a:t>
            </a:r>
            <a:endParaRPr lang="en-US" sz="8007" dirty="0">
              <a:solidFill>
                <a:srgbClr val="000000"/>
              </a:solidFill>
              <a:latin typeface="Amatic SC Bold"/>
            </a:endParaRPr>
          </a:p>
        </p:txBody>
      </p:sp>
      <p:pic>
        <p:nvPicPr>
          <p:cNvPr id="8"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1783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3827593" y="678549"/>
            <a:ext cx="10197346" cy="2118183"/>
          </a:xfrm>
          <a:prstGeom prst="rect">
            <a:avLst/>
          </a:prstGeom>
        </p:spPr>
      </p:pic>
      <p:sp>
        <p:nvSpPr>
          <p:cNvPr id="3" name="TextBox 10"/>
          <p:cNvSpPr txBox="1"/>
          <p:nvPr/>
        </p:nvSpPr>
        <p:spPr>
          <a:xfrm>
            <a:off x="3276600" y="1174227"/>
            <a:ext cx="11460359" cy="1128514"/>
          </a:xfrm>
          <a:prstGeom prst="rect">
            <a:avLst/>
          </a:prstGeom>
        </p:spPr>
        <p:txBody>
          <a:bodyPr wrap="square" lIns="0" tIns="0" rIns="0" bIns="0" rtlCol="0" anchor="t">
            <a:spAutoFit/>
          </a:bodyPr>
          <a:lstStyle/>
          <a:p>
            <a:pPr algn="ctr">
              <a:lnSpc>
                <a:spcPts val="8807"/>
              </a:lnSpc>
            </a:pPr>
            <a:r>
              <a:rPr lang="en-US" sz="8007" dirty="0" smtClean="0">
                <a:solidFill>
                  <a:srgbClr val="000000"/>
                </a:solidFill>
                <a:latin typeface="Amatic SC Bold"/>
              </a:rPr>
              <a:t>What is litter made of?</a:t>
            </a:r>
            <a:endParaRPr lang="en-US" sz="8007" dirty="0">
              <a:solidFill>
                <a:srgbClr val="000000"/>
              </a:solidFill>
              <a:latin typeface="Amatic SC Bold"/>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1300" y="3543300"/>
            <a:ext cx="5105400" cy="59817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0925" y="3247569"/>
            <a:ext cx="4451350" cy="5213350"/>
          </a:xfrm>
          <a:prstGeom prst="rect">
            <a:avLst/>
          </a:prstGeom>
        </p:spPr>
      </p:pic>
      <p:pic>
        <p:nvPicPr>
          <p:cNvPr id="8"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8488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90500"/>
            <a:ext cx="14970445"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Where should we put our rubbish?</a:t>
            </a:r>
            <a:endParaRPr lang="en-US"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0" y="2247900"/>
            <a:ext cx="3636264" cy="57652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96600" y="2088185"/>
            <a:ext cx="4600575" cy="5924983"/>
          </a:xfrm>
          <a:prstGeom prst="rect">
            <a:avLst/>
          </a:prstGeom>
        </p:spPr>
      </p:pic>
      <p:pic>
        <p:nvPicPr>
          <p:cNvPr id="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086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42900"/>
            <a:ext cx="13792200" cy="4401205"/>
          </a:xfrm>
          <a:prstGeom prst="rect">
            <a:avLst/>
          </a:prstGeom>
          <a:noFill/>
        </p:spPr>
        <p:txBody>
          <a:bodyPr wrap="square" rtlCol="0">
            <a:spAutoFit/>
          </a:bodyPr>
          <a:lstStyle/>
          <a:p>
            <a:r>
              <a:rPr lang="en-GB" sz="3600" dirty="0" smtClean="0">
                <a:solidFill>
                  <a:srgbClr val="00B050"/>
                </a:solidFill>
                <a:latin typeface="Berlin Sans FB" panose="020E0602020502020306" pitchFamily="34" charset="0"/>
              </a:rPr>
              <a:t>Not all rubbish can be put in together.</a:t>
            </a:r>
          </a:p>
          <a:p>
            <a:endParaRPr lang="en-GB" sz="3600" dirty="0" smtClean="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We have to separate it into different types.</a:t>
            </a:r>
          </a:p>
          <a:p>
            <a:endParaRPr lang="en-GB" sz="3600" dirty="0" smtClean="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Some we can recycle……use again.</a:t>
            </a:r>
          </a:p>
          <a:p>
            <a:endParaRPr lang="en-GB" sz="3600" dirty="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We can recycle</a:t>
            </a:r>
          </a:p>
          <a:p>
            <a:endParaRPr lang="en-GB" sz="2800" dirty="0">
              <a:solidFill>
                <a:srgbClr val="00B050"/>
              </a:solidFill>
              <a:latin typeface="Berlin Sans FB" panose="020E0602020502020306" pitchFamily="34" charset="0"/>
            </a:endParaRPr>
          </a:p>
        </p:txBody>
      </p:sp>
      <p:sp>
        <p:nvSpPr>
          <p:cNvPr id="3" name="7-Point Star 2"/>
          <p:cNvSpPr/>
          <p:nvPr/>
        </p:nvSpPr>
        <p:spPr>
          <a:xfrm>
            <a:off x="8229600" y="204105"/>
            <a:ext cx="4724400" cy="3581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plastic</a:t>
            </a:r>
            <a:endParaRPr lang="en-GB" sz="6000" dirty="0"/>
          </a:p>
        </p:txBody>
      </p:sp>
      <p:sp>
        <p:nvSpPr>
          <p:cNvPr id="5" name="7-Point Star 4"/>
          <p:cNvSpPr/>
          <p:nvPr/>
        </p:nvSpPr>
        <p:spPr>
          <a:xfrm>
            <a:off x="1066800" y="5524500"/>
            <a:ext cx="4724400" cy="3581400"/>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paper</a:t>
            </a:r>
            <a:endParaRPr lang="en-GB" sz="6000" dirty="0"/>
          </a:p>
        </p:txBody>
      </p:sp>
      <p:sp>
        <p:nvSpPr>
          <p:cNvPr id="6" name="7-Point Star 5"/>
          <p:cNvSpPr/>
          <p:nvPr/>
        </p:nvSpPr>
        <p:spPr>
          <a:xfrm>
            <a:off x="6629400" y="4610100"/>
            <a:ext cx="4724400" cy="3581400"/>
          </a:xfrm>
          <a:prstGeom prst="star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glass</a:t>
            </a:r>
            <a:endParaRPr lang="en-GB" sz="6000" dirty="0"/>
          </a:p>
        </p:txBody>
      </p:sp>
      <p:sp>
        <p:nvSpPr>
          <p:cNvPr id="7" name="7-Point Star 6"/>
          <p:cNvSpPr/>
          <p:nvPr/>
        </p:nvSpPr>
        <p:spPr>
          <a:xfrm>
            <a:off x="13258800" y="204105"/>
            <a:ext cx="4724400" cy="3581400"/>
          </a:xfrm>
          <a:prstGeom prst="star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food</a:t>
            </a:r>
            <a:endParaRPr lang="en-GB" sz="6000" dirty="0"/>
          </a:p>
        </p:txBody>
      </p:sp>
      <p:sp>
        <p:nvSpPr>
          <p:cNvPr id="8" name="7-Point Star 7"/>
          <p:cNvSpPr/>
          <p:nvPr/>
        </p:nvSpPr>
        <p:spPr>
          <a:xfrm>
            <a:off x="12420600" y="5244486"/>
            <a:ext cx="4724400" cy="35814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wood</a:t>
            </a:r>
            <a:endParaRPr lang="en-GB" sz="6000" dirty="0"/>
          </a:p>
        </p:txBody>
      </p:sp>
      <p:pic>
        <p:nvPicPr>
          <p:cNvPr id="9"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8908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800100"/>
            <a:ext cx="3886200" cy="2123658"/>
          </a:xfrm>
          <a:prstGeom prst="rect">
            <a:avLst/>
          </a:prstGeom>
          <a:noFill/>
        </p:spPr>
        <p:txBody>
          <a:bodyPr wrap="square" rtlCol="0">
            <a:spAutoFit/>
          </a:bodyPr>
          <a:lstStyle/>
          <a:p>
            <a:r>
              <a:rPr lang="en-GB" sz="4400" dirty="0" smtClean="0">
                <a:solidFill>
                  <a:srgbClr val="00B050"/>
                </a:solidFill>
                <a:latin typeface="Berlin Sans FB" panose="020E0602020502020306" pitchFamily="34" charset="0"/>
              </a:rPr>
              <a:t>These are the most common recycling bins.</a:t>
            </a:r>
            <a:endParaRPr lang="en-GB" sz="4400" dirty="0">
              <a:solidFill>
                <a:srgbClr val="00B050"/>
              </a:solidFill>
              <a:latin typeface="Berlin Sans FB" panose="020E0602020502020306" pitchFamily="34" charset="0"/>
            </a:endParaRPr>
          </a:p>
        </p:txBody>
      </p:sp>
      <p:pic>
        <p:nvPicPr>
          <p:cNvPr id="6"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oronavirus | Bins &amp; Recycling - Antrim &amp; Newtownabbey Borough Counc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800100"/>
            <a:ext cx="12722745" cy="810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18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20400" y="1659426"/>
            <a:ext cx="5867400" cy="5989551"/>
          </a:xfrm>
          <a:prstGeom prst="rect">
            <a:avLst/>
          </a:prstGeom>
        </p:spPr>
      </p:pic>
      <p:pic>
        <p:nvPicPr>
          <p:cNvPr id="9"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Turkey launches food loss and waste reduction campa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905500"/>
            <a:ext cx="6739467"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ducing food waste across the supply chain - Quality Assurance &amp; Food  Safe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52500"/>
            <a:ext cx="5334000" cy="347438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7924800" y="3162300"/>
            <a:ext cx="1752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580757" y="6515100"/>
            <a:ext cx="1752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9547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447800" y="571500"/>
            <a:ext cx="15392400" cy="3785652"/>
          </a:xfrm>
          <a:prstGeom prst="rect">
            <a:avLst/>
          </a:prstGeom>
          <a:noFill/>
        </p:spPr>
        <p:txBody>
          <a:bodyPr wrap="square" rtlCol="0">
            <a:spAutoFit/>
          </a:bodyPr>
          <a:lstStyle/>
          <a:p>
            <a:r>
              <a:rPr lang="en-GB" sz="4800" dirty="0" smtClean="0">
                <a:solidFill>
                  <a:srgbClr val="00B050"/>
                </a:solidFill>
                <a:latin typeface="Berlin Sans FB" panose="020E0602020502020306" pitchFamily="34" charset="0"/>
              </a:rPr>
              <a:t>Where should you put plastic after you are finished with it?</a:t>
            </a:r>
          </a:p>
          <a:p>
            <a:r>
              <a:rPr lang="en-GB" sz="4800" dirty="0">
                <a:solidFill>
                  <a:srgbClr val="00B050"/>
                </a:solidFill>
                <a:latin typeface="Berlin Sans FB" panose="020E0602020502020306" pitchFamily="34" charset="0"/>
              </a:rPr>
              <a:t> </a:t>
            </a:r>
            <a:r>
              <a:rPr lang="en-GB" sz="4800" dirty="0" smtClean="0">
                <a:solidFill>
                  <a:srgbClr val="00B050"/>
                </a:solidFill>
                <a:latin typeface="Berlin Sans FB" panose="020E0602020502020306" pitchFamily="34" charset="0"/>
              </a:rPr>
              <a:t>                                    paper</a:t>
            </a:r>
          </a:p>
          <a:p>
            <a:r>
              <a:rPr lang="en-GB" sz="4800" dirty="0">
                <a:solidFill>
                  <a:srgbClr val="00B050"/>
                </a:solidFill>
                <a:latin typeface="Berlin Sans FB" panose="020E0602020502020306" pitchFamily="34" charset="0"/>
              </a:rPr>
              <a:t> </a:t>
            </a:r>
            <a:r>
              <a:rPr lang="en-GB" sz="4800" dirty="0" smtClean="0">
                <a:solidFill>
                  <a:srgbClr val="00B050"/>
                </a:solidFill>
                <a:latin typeface="Berlin Sans FB" panose="020E0602020502020306" pitchFamily="34" charset="0"/>
              </a:rPr>
              <a:t>                                    glass</a:t>
            </a:r>
          </a:p>
          <a:p>
            <a:r>
              <a:rPr lang="en-GB" sz="4800" dirty="0">
                <a:solidFill>
                  <a:srgbClr val="00B050"/>
                </a:solidFill>
                <a:latin typeface="Berlin Sans FB" panose="020E0602020502020306" pitchFamily="34" charset="0"/>
              </a:rPr>
              <a:t> </a:t>
            </a:r>
            <a:r>
              <a:rPr lang="en-GB" sz="4800" dirty="0" smtClean="0">
                <a:solidFill>
                  <a:srgbClr val="00B050"/>
                </a:solidFill>
                <a:latin typeface="Berlin Sans FB" panose="020E0602020502020306" pitchFamily="34" charset="0"/>
              </a:rPr>
              <a:t>                                    food</a:t>
            </a:r>
          </a:p>
          <a:p>
            <a:endParaRPr lang="en-GB" sz="4800" dirty="0">
              <a:solidFill>
                <a:srgbClr val="00B050"/>
              </a:solidFill>
              <a:latin typeface="Berlin Sans FB" panose="020E0602020502020306" pitchFamily="34" charset="0"/>
            </a:endParaRPr>
          </a:p>
        </p:txBody>
      </p:sp>
      <p:pic>
        <p:nvPicPr>
          <p:cNvPr id="1028" name="Picture 4" descr="Person Littering stock photos and royalty-free images, vectors and  illustrations | Adobe St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3964411"/>
            <a:ext cx="11811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4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32" y="5232215"/>
            <a:ext cx="6852073" cy="42724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1" y="356586"/>
            <a:ext cx="6553200" cy="457618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1400" y="565216"/>
            <a:ext cx="3352800" cy="33528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4800" y="5600700"/>
            <a:ext cx="3025140" cy="3025140"/>
          </a:xfrm>
          <a:prstGeom prst="rect">
            <a:avLst/>
          </a:prstGeom>
        </p:spPr>
      </p:pic>
      <p:pic>
        <p:nvPicPr>
          <p:cNvPr id="7"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1125199" y="1714500"/>
            <a:ext cx="5943600" cy="1200329"/>
          </a:xfrm>
          <a:prstGeom prst="rect">
            <a:avLst/>
          </a:prstGeom>
          <a:noFill/>
        </p:spPr>
        <p:txBody>
          <a:bodyPr wrap="square" rtlCol="0">
            <a:spAutoFit/>
          </a:bodyPr>
          <a:lstStyle/>
          <a:p>
            <a:r>
              <a:rPr lang="en-GB" sz="3600" dirty="0" smtClean="0">
                <a:solidFill>
                  <a:srgbClr val="00B050"/>
                </a:solidFill>
                <a:latin typeface="Berlin Sans FB" panose="020E0602020502020306" pitchFamily="34" charset="0"/>
              </a:rPr>
              <a:t>Put your aluminium cans in recycling boxes.</a:t>
            </a:r>
            <a:endParaRPr lang="en-GB" sz="3600" dirty="0">
              <a:solidFill>
                <a:srgbClr val="00B050"/>
              </a:solidFill>
              <a:latin typeface="Berlin Sans FB" panose="020E0602020502020306" pitchFamily="34" charset="0"/>
            </a:endParaRPr>
          </a:p>
        </p:txBody>
      </p:sp>
      <p:sp>
        <p:nvSpPr>
          <p:cNvPr id="5" name="Rectangle 4"/>
          <p:cNvSpPr/>
          <p:nvPr/>
        </p:nvSpPr>
        <p:spPr>
          <a:xfrm>
            <a:off x="11352291" y="6362700"/>
            <a:ext cx="5752828" cy="1200329"/>
          </a:xfrm>
          <a:prstGeom prst="rect">
            <a:avLst/>
          </a:prstGeom>
        </p:spPr>
        <p:txBody>
          <a:bodyPr wrap="square">
            <a:spAutoFit/>
          </a:bodyPr>
          <a:lstStyle/>
          <a:p>
            <a:r>
              <a:rPr lang="en-GB" sz="3600" dirty="0" smtClean="0">
                <a:solidFill>
                  <a:srgbClr val="FF0000"/>
                </a:solidFill>
                <a:latin typeface="Berlin Sans FB" panose="020E0602020502020306" pitchFamily="34" charset="0"/>
              </a:rPr>
              <a:t>Don’t throw aluminium </a:t>
            </a:r>
            <a:r>
              <a:rPr lang="en-GB" sz="3600" dirty="0">
                <a:solidFill>
                  <a:srgbClr val="FF0000"/>
                </a:solidFill>
                <a:latin typeface="Berlin Sans FB" panose="020E0602020502020306" pitchFamily="34" charset="0"/>
              </a:rPr>
              <a:t>cans </a:t>
            </a:r>
            <a:r>
              <a:rPr lang="en-GB" sz="3600" dirty="0" smtClean="0">
                <a:solidFill>
                  <a:srgbClr val="FF0000"/>
                </a:solidFill>
                <a:latin typeface="Berlin Sans FB" panose="020E0602020502020306" pitchFamily="34" charset="0"/>
              </a:rPr>
              <a:t>on the ground.</a:t>
            </a:r>
            <a:endParaRPr lang="en-GB" sz="36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268715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600" y="711418"/>
            <a:ext cx="3352800" cy="335280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4400" y="5787390"/>
            <a:ext cx="3314700" cy="33147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4914900"/>
            <a:ext cx="7162800" cy="505968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 y="190500"/>
            <a:ext cx="7086600" cy="4394636"/>
          </a:xfrm>
          <a:prstGeom prst="rect">
            <a:avLst/>
          </a:prstGeom>
        </p:spPr>
      </p:pic>
      <p:pic>
        <p:nvPicPr>
          <p:cNvPr id="7"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11430000" y="1943100"/>
            <a:ext cx="5943600" cy="1200329"/>
          </a:xfrm>
          <a:prstGeom prst="rect">
            <a:avLst/>
          </a:prstGeom>
          <a:noFill/>
        </p:spPr>
        <p:txBody>
          <a:bodyPr wrap="square" rtlCol="0">
            <a:spAutoFit/>
          </a:bodyPr>
          <a:lstStyle/>
          <a:p>
            <a:r>
              <a:rPr lang="en-GB" sz="3600" dirty="0" smtClean="0">
                <a:solidFill>
                  <a:srgbClr val="00B050"/>
                </a:solidFill>
                <a:latin typeface="Berlin Sans FB" panose="020E0602020502020306" pitchFamily="34" charset="0"/>
              </a:rPr>
              <a:t>Put your plastic bottles in recycling boxes.</a:t>
            </a:r>
            <a:endParaRPr lang="en-GB" sz="3600" dirty="0">
              <a:solidFill>
                <a:srgbClr val="00B050"/>
              </a:solidFill>
              <a:latin typeface="Berlin Sans FB" panose="020E0602020502020306" pitchFamily="34" charset="0"/>
            </a:endParaRPr>
          </a:p>
        </p:txBody>
      </p:sp>
      <p:sp>
        <p:nvSpPr>
          <p:cNvPr id="10" name="Rectangle 9"/>
          <p:cNvSpPr/>
          <p:nvPr/>
        </p:nvSpPr>
        <p:spPr>
          <a:xfrm>
            <a:off x="12039600" y="6362700"/>
            <a:ext cx="5752828" cy="1200329"/>
          </a:xfrm>
          <a:prstGeom prst="rect">
            <a:avLst/>
          </a:prstGeom>
        </p:spPr>
        <p:txBody>
          <a:bodyPr wrap="square">
            <a:spAutoFit/>
          </a:bodyPr>
          <a:lstStyle/>
          <a:p>
            <a:r>
              <a:rPr lang="en-GB" sz="3600" dirty="0" smtClean="0">
                <a:solidFill>
                  <a:srgbClr val="FF0000"/>
                </a:solidFill>
                <a:latin typeface="Berlin Sans FB" panose="020E0602020502020306" pitchFamily="34" charset="0"/>
              </a:rPr>
              <a:t>Don’t throw plastic bottles on the ground.</a:t>
            </a:r>
            <a:endParaRPr lang="en-GB" sz="36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3997217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2400300"/>
            <a:ext cx="6388768" cy="4495800"/>
          </a:xfrm>
          <a:prstGeom prst="rect">
            <a:avLst/>
          </a:prstGeom>
        </p:spPr>
      </p:pic>
      <p:pic>
        <p:nvPicPr>
          <p:cNvPr id="5"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01000" y="571500"/>
            <a:ext cx="8763000" cy="8763000"/>
          </a:xfrm>
          <a:prstGeom prst="rect">
            <a:avLst/>
          </a:prstGeom>
        </p:spPr>
      </p:pic>
    </p:spTree>
    <p:extLst>
      <p:ext uri="{BB962C8B-B14F-4D97-AF65-F5344CB8AC3E}">
        <p14:creationId xmlns:p14="http://schemas.microsoft.com/office/powerpoint/2010/main" val="1240848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0756" y="-574548"/>
            <a:ext cx="5822170" cy="6617078"/>
          </a:xfrm>
          <a:prstGeom prst="rect">
            <a:avLst/>
          </a:prstGeom>
        </p:spPr>
      </p:pic>
      <p:sp>
        <p:nvSpPr>
          <p:cNvPr id="4" name="Oval 3"/>
          <p:cNvSpPr/>
          <p:nvPr/>
        </p:nvSpPr>
        <p:spPr>
          <a:xfrm>
            <a:off x="13868400" y="732666"/>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plastic</a:t>
            </a:r>
            <a:endParaRPr lang="en-GB" sz="4800" dirty="0"/>
          </a:p>
        </p:txBody>
      </p:sp>
      <p:sp>
        <p:nvSpPr>
          <p:cNvPr id="5" name="Oval 4"/>
          <p:cNvSpPr/>
          <p:nvPr/>
        </p:nvSpPr>
        <p:spPr>
          <a:xfrm>
            <a:off x="12521534" y="3297724"/>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paper</a:t>
            </a:r>
          </a:p>
        </p:txBody>
      </p:sp>
      <p:sp>
        <p:nvSpPr>
          <p:cNvPr id="6" name="Oval 5"/>
          <p:cNvSpPr/>
          <p:nvPr/>
        </p:nvSpPr>
        <p:spPr>
          <a:xfrm>
            <a:off x="359337" y="4113229"/>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food</a:t>
            </a:r>
          </a:p>
        </p:txBody>
      </p:sp>
      <p:sp>
        <p:nvSpPr>
          <p:cNvPr id="7" name="Oval 6"/>
          <p:cNvSpPr/>
          <p:nvPr/>
        </p:nvSpPr>
        <p:spPr>
          <a:xfrm>
            <a:off x="304800" y="800100"/>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cardboard</a:t>
            </a:r>
          </a:p>
        </p:txBody>
      </p:sp>
      <p:pic>
        <p:nvPicPr>
          <p:cNvPr id="8"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2133600" y="7782461"/>
            <a:ext cx="13182600" cy="1323439"/>
          </a:xfrm>
          <a:prstGeom prst="rect">
            <a:avLst/>
          </a:prstGeom>
          <a:noFill/>
        </p:spPr>
        <p:txBody>
          <a:bodyPr wrap="square" rtlCol="0">
            <a:spAutoFit/>
          </a:bodyPr>
          <a:lstStyle/>
          <a:p>
            <a:pPr algn="ctr"/>
            <a:r>
              <a:rPr lang="en-GB" sz="4000" b="1" dirty="0" smtClean="0">
                <a:solidFill>
                  <a:srgbClr val="00B050"/>
                </a:solidFill>
                <a:latin typeface="Berlin Sans FB" panose="020E0602020502020306" pitchFamily="34" charset="0"/>
              </a:rPr>
              <a:t>Remember that you can’t put food rubbish in bin that has food on it!!!</a:t>
            </a:r>
            <a:endParaRPr lang="en-GB" sz="4000" b="1" dirty="0">
              <a:solidFill>
                <a:srgbClr val="00B050"/>
              </a:solidFill>
              <a:latin typeface="Berlin Sans FB" panose="020E0602020502020306" pitchFamily="34" charset="0"/>
            </a:endParaRPr>
          </a:p>
        </p:txBody>
      </p:sp>
      <p:sp>
        <p:nvSpPr>
          <p:cNvPr id="10" name="Right Arrow 9"/>
          <p:cNvSpPr/>
          <p:nvPr/>
        </p:nvSpPr>
        <p:spPr>
          <a:xfrm>
            <a:off x="4434016" y="1474268"/>
            <a:ext cx="150958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10876046" y="1342267"/>
            <a:ext cx="302944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10134600" y="3905266"/>
            <a:ext cx="238281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434016" y="4686300"/>
            <a:ext cx="150958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8705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5546" y="661452"/>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plastic</a:t>
            </a:r>
            <a:endParaRPr lang="en-GB" sz="4800" dirty="0"/>
          </a:p>
        </p:txBody>
      </p:sp>
      <p:sp>
        <p:nvSpPr>
          <p:cNvPr id="6" name="Oval 5"/>
          <p:cNvSpPr/>
          <p:nvPr/>
        </p:nvSpPr>
        <p:spPr>
          <a:xfrm>
            <a:off x="441754" y="3848100"/>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food</a:t>
            </a:r>
          </a:p>
        </p:txBody>
      </p:sp>
      <p:sp>
        <p:nvSpPr>
          <p:cNvPr id="7" name="Oval 6"/>
          <p:cNvSpPr/>
          <p:nvPr/>
        </p:nvSpPr>
        <p:spPr>
          <a:xfrm>
            <a:off x="13258800" y="3337205"/>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cardboard</a:t>
            </a:r>
          </a:p>
        </p:txBody>
      </p:sp>
      <p:pic>
        <p:nvPicPr>
          <p:cNvPr id="8"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3"/>
          <a:stretch>
            <a:fillRect/>
          </a:stretch>
        </p:blipFill>
        <p:spPr>
          <a:xfrm>
            <a:off x="5304138" y="-266700"/>
            <a:ext cx="6172200" cy="6429375"/>
          </a:xfrm>
          <a:prstGeom prst="rect">
            <a:avLst/>
          </a:prstGeom>
        </p:spPr>
      </p:pic>
      <p:sp>
        <p:nvSpPr>
          <p:cNvPr id="9" name="TextBox 8"/>
          <p:cNvSpPr txBox="1"/>
          <p:nvPr/>
        </p:nvSpPr>
        <p:spPr>
          <a:xfrm>
            <a:off x="2286000" y="8034101"/>
            <a:ext cx="13182600" cy="1323439"/>
          </a:xfrm>
          <a:prstGeom prst="rect">
            <a:avLst/>
          </a:prstGeom>
          <a:noFill/>
        </p:spPr>
        <p:txBody>
          <a:bodyPr wrap="square" rtlCol="0">
            <a:spAutoFit/>
          </a:bodyPr>
          <a:lstStyle/>
          <a:p>
            <a:pPr algn="ctr"/>
            <a:r>
              <a:rPr lang="en-GB" sz="4000" b="1" dirty="0" smtClean="0">
                <a:solidFill>
                  <a:srgbClr val="00B050"/>
                </a:solidFill>
                <a:latin typeface="Berlin Sans FB" panose="020E0602020502020306" pitchFamily="34" charset="0"/>
              </a:rPr>
              <a:t>Remember that you can’t put food rubbish in bin that has food on it!!!</a:t>
            </a:r>
            <a:endParaRPr lang="en-GB" sz="4000" b="1" dirty="0">
              <a:solidFill>
                <a:srgbClr val="00B050"/>
              </a:solidFill>
              <a:latin typeface="Berlin Sans FB" panose="020E0602020502020306" pitchFamily="34" charset="0"/>
            </a:endParaRPr>
          </a:p>
        </p:txBody>
      </p:sp>
      <p:sp>
        <p:nvSpPr>
          <p:cNvPr id="10" name="Right Arrow 9"/>
          <p:cNvSpPr/>
          <p:nvPr/>
        </p:nvSpPr>
        <p:spPr>
          <a:xfrm rot="10800000">
            <a:off x="11232292" y="3946805"/>
            <a:ext cx="20265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556554" y="4501206"/>
            <a:ext cx="13036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357189">
            <a:off x="4777424" y="1941798"/>
            <a:ext cx="288858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0596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0"/>
            <a:ext cx="5943600" cy="7924800"/>
          </a:xfrm>
          <a:prstGeom prst="rect">
            <a:avLst/>
          </a:prstGeom>
        </p:spPr>
      </p:pic>
      <p:sp>
        <p:nvSpPr>
          <p:cNvPr id="4" name="Oval 3"/>
          <p:cNvSpPr/>
          <p:nvPr/>
        </p:nvSpPr>
        <p:spPr>
          <a:xfrm>
            <a:off x="13015783" y="2933699"/>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paper</a:t>
            </a:r>
          </a:p>
        </p:txBody>
      </p:sp>
      <p:sp>
        <p:nvSpPr>
          <p:cNvPr id="5" name="Oval 4"/>
          <p:cNvSpPr/>
          <p:nvPr/>
        </p:nvSpPr>
        <p:spPr>
          <a:xfrm>
            <a:off x="914400" y="969513"/>
            <a:ext cx="39624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cardboard</a:t>
            </a:r>
          </a:p>
        </p:txBody>
      </p:sp>
      <p:sp>
        <p:nvSpPr>
          <p:cNvPr id="6" name="Oval 5"/>
          <p:cNvSpPr/>
          <p:nvPr/>
        </p:nvSpPr>
        <p:spPr>
          <a:xfrm>
            <a:off x="0" y="4192358"/>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plastic</a:t>
            </a:r>
            <a:endParaRPr lang="en-GB" sz="4800" dirty="0"/>
          </a:p>
        </p:txBody>
      </p:sp>
      <p:sp>
        <p:nvSpPr>
          <p:cNvPr id="7" name="Oval 6"/>
          <p:cNvSpPr/>
          <p:nvPr/>
        </p:nvSpPr>
        <p:spPr>
          <a:xfrm>
            <a:off x="13015783" y="6055182"/>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food</a:t>
            </a:r>
          </a:p>
        </p:txBody>
      </p:sp>
      <p:sp>
        <p:nvSpPr>
          <p:cNvPr id="10" name="TextBox 9"/>
          <p:cNvSpPr txBox="1"/>
          <p:nvPr/>
        </p:nvSpPr>
        <p:spPr>
          <a:xfrm>
            <a:off x="2209800" y="8567067"/>
            <a:ext cx="13182600" cy="1323439"/>
          </a:xfrm>
          <a:prstGeom prst="rect">
            <a:avLst/>
          </a:prstGeom>
          <a:noFill/>
        </p:spPr>
        <p:txBody>
          <a:bodyPr wrap="square" rtlCol="0">
            <a:spAutoFit/>
          </a:bodyPr>
          <a:lstStyle/>
          <a:p>
            <a:pPr algn="ctr"/>
            <a:r>
              <a:rPr lang="en-GB" sz="4000" b="1" dirty="0" smtClean="0">
                <a:solidFill>
                  <a:srgbClr val="00B050"/>
                </a:solidFill>
                <a:latin typeface="Berlin Sans FB" panose="020E0602020502020306" pitchFamily="34" charset="0"/>
              </a:rPr>
              <a:t>Remember that you can’t put food rubbish in bin that has food on it!!!</a:t>
            </a:r>
            <a:endParaRPr lang="en-GB" sz="4000" b="1" dirty="0">
              <a:solidFill>
                <a:srgbClr val="00B050"/>
              </a:solidFill>
              <a:latin typeface="Berlin Sans FB" panose="020E0602020502020306" pitchFamily="34" charset="0"/>
            </a:endParaRPr>
          </a:p>
        </p:txBody>
      </p:sp>
      <p:sp>
        <p:nvSpPr>
          <p:cNvPr id="11" name="Right Arrow 10"/>
          <p:cNvSpPr/>
          <p:nvPr/>
        </p:nvSpPr>
        <p:spPr>
          <a:xfrm rot="10800000">
            <a:off x="10698890" y="3543300"/>
            <a:ext cx="233130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10210800" y="6664782"/>
            <a:ext cx="281939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114801" y="4779588"/>
            <a:ext cx="2133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2255705">
            <a:off x="4275437" y="2739800"/>
            <a:ext cx="233130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3440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a:xfrm rot="5400000">
            <a:off x="1259377" y="1754679"/>
            <a:ext cx="5919903" cy="7715743"/>
          </a:xfrm>
          <a:prstGeom prst="rect">
            <a:avLst/>
          </a:prstGeom>
        </p:spPr>
      </p:pic>
      <p:pic>
        <p:nvPicPr>
          <p:cNvPr id="3" name="Picture 9"/>
          <p:cNvPicPr>
            <a:picLocks noChangeAspect="1"/>
          </p:cNvPicPr>
          <p:nvPr/>
        </p:nvPicPr>
        <p:blipFill>
          <a:blip r:embed="rId3"/>
          <a:srcRect/>
          <a:stretch>
            <a:fillRect/>
          </a:stretch>
        </p:blipFill>
        <p:spPr>
          <a:xfrm rot="134838">
            <a:off x="1181624" y="337828"/>
            <a:ext cx="7555927" cy="2118183"/>
          </a:xfrm>
          <a:prstGeom prst="rect">
            <a:avLst/>
          </a:prstGeom>
        </p:spPr>
      </p:pic>
      <p:sp>
        <p:nvSpPr>
          <p:cNvPr id="4" name="TextBox 9"/>
          <p:cNvSpPr txBox="1"/>
          <p:nvPr/>
        </p:nvSpPr>
        <p:spPr>
          <a:xfrm>
            <a:off x="-1936513" y="832663"/>
            <a:ext cx="13944600"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Effects  of </a:t>
            </a:r>
            <a:r>
              <a:rPr lang="en-US" sz="8800" b="1" dirty="0" smtClean="0">
                <a:solidFill>
                  <a:srgbClr val="000000"/>
                </a:solidFill>
                <a:latin typeface="Amatic SC Bold"/>
              </a:rPr>
              <a:t>litter</a:t>
            </a:r>
            <a:endParaRPr lang="en-US" sz="8800" dirty="0">
              <a:solidFill>
                <a:srgbClr val="000000"/>
              </a:solidFill>
              <a:latin typeface="Amatic SC Bold"/>
            </a:endParaRPr>
          </a:p>
        </p:txBody>
      </p:sp>
      <p:sp>
        <p:nvSpPr>
          <p:cNvPr id="5" name="Rectangle 4"/>
          <p:cNvSpPr/>
          <p:nvPr/>
        </p:nvSpPr>
        <p:spPr>
          <a:xfrm>
            <a:off x="990600" y="2857686"/>
            <a:ext cx="7162800" cy="5632311"/>
          </a:xfrm>
          <a:prstGeom prst="rect">
            <a:avLst/>
          </a:prstGeom>
        </p:spPr>
        <p:txBody>
          <a:bodyPr wrap="square">
            <a:spAutoFit/>
          </a:bodyPr>
          <a:lstStyle/>
          <a:p>
            <a:r>
              <a:rPr lang="en-GB" sz="3600" dirty="0">
                <a:solidFill>
                  <a:srgbClr val="7030A0"/>
                </a:solidFill>
                <a:effectLst>
                  <a:outerShdw blurRad="38100" dist="38100" dir="2700000" algn="tl">
                    <a:srgbClr val="000000">
                      <a:alpha val="43137"/>
                    </a:srgbClr>
                  </a:outerShdw>
                </a:effectLst>
                <a:latin typeface="Berlin Sans FB" panose="020E0602020502020306" pitchFamily="34" charset="0"/>
              </a:rPr>
              <a:t>Litter creates visual pollution. </a:t>
            </a:r>
          </a:p>
          <a:p>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It makes a place look unclean and unpleasant to the eyes.</a:t>
            </a:r>
          </a:p>
          <a:p>
            <a:endParaRPr lang="en-GB" sz="3600" dirty="0">
              <a:solidFill>
                <a:srgbClr val="00B050"/>
              </a:solidFill>
              <a:effectLst>
                <a:outerShdw blurRad="38100" dist="38100" dir="2700000" algn="tl">
                  <a:srgbClr val="000000">
                    <a:alpha val="43137"/>
                  </a:srgbClr>
                </a:outerShdw>
              </a:effectLst>
              <a:latin typeface="Berlin Sans FB" panose="020E0602020502020306" pitchFamily="34" charset="0"/>
            </a:endParaRPr>
          </a:p>
          <a:p>
            <a:r>
              <a:rPr lang="en-GB" sz="3600" dirty="0">
                <a:solidFill>
                  <a:srgbClr val="7030A0"/>
                </a:solidFill>
                <a:effectLst>
                  <a:outerShdw blurRad="38100" dist="38100" dir="2700000" algn="tl">
                    <a:srgbClr val="000000">
                      <a:alpha val="43137"/>
                    </a:srgbClr>
                  </a:outerShdw>
                </a:effectLst>
                <a:latin typeface="Berlin Sans FB" panose="020E0602020502020306" pitchFamily="34" charset="0"/>
              </a:rPr>
              <a:t>Litter causes damage to marine life, sea and rivers.</a:t>
            </a:r>
          </a:p>
          <a:p>
            <a:r>
              <a:rPr lang="en-GB" sz="3600" dirty="0" smtClean="0">
                <a:solidFill>
                  <a:srgbClr val="00B050"/>
                </a:solidFill>
                <a:effectLst>
                  <a:outerShdw blurRad="38100" dist="38100" dir="2700000" algn="tl">
                    <a:srgbClr val="000000">
                      <a:alpha val="43137"/>
                    </a:srgbClr>
                  </a:outerShdw>
                </a:effectLst>
                <a:latin typeface="Berlin Sans FB" panose="020E0602020502020306" pitchFamily="34" charset="0"/>
              </a:rPr>
              <a:t>Litter </a:t>
            </a:r>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in water supply creates a toxic environment. The toxic water can kill plant life. If humans drink the water they can also become sick</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9600" y="2781300"/>
            <a:ext cx="9737776" cy="5472113"/>
          </a:xfrm>
          <a:prstGeom prst="rect">
            <a:avLst/>
          </a:prstGeom>
        </p:spPr>
      </p:pic>
      <p:pic>
        <p:nvPicPr>
          <p:cNvPr id="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1235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571499"/>
            <a:ext cx="13868400" cy="9241397"/>
          </a:xfrm>
          <a:prstGeom prst="rect">
            <a:avLst/>
          </a:prstGeom>
        </p:spPr>
      </p:pic>
    </p:spTree>
    <p:extLst>
      <p:ext uri="{BB962C8B-B14F-4D97-AF65-F5344CB8AC3E}">
        <p14:creationId xmlns:p14="http://schemas.microsoft.com/office/powerpoint/2010/main" val="2603462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a:srcRect/>
          <a:stretch>
            <a:fillRect/>
          </a:stretch>
        </p:blipFill>
        <p:spPr>
          <a:xfrm rot="5400000">
            <a:off x="2012042" y="1312011"/>
            <a:ext cx="5729515" cy="8534400"/>
          </a:xfrm>
          <a:prstGeom prst="rect">
            <a:avLst/>
          </a:prstGeom>
        </p:spPr>
      </p:pic>
      <p:pic>
        <p:nvPicPr>
          <p:cNvPr id="3" name="Picture 9"/>
          <p:cNvPicPr>
            <a:picLocks noChangeAspect="1"/>
          </p:cNvPicPr>
          <p:nvPr/>
        </p:nvPicPr>
        <p:blipFill>
          <a:blip r:embed="rId3"/>
          <a:srcRect/>
          <a:stretch>
            <a:fillRect/>
          </a:stretch>
        </p:blipFill>
        <p:spPr>
          <a:xfrm rot="134838">
            <a:off x="1334019" y="338141"/>
            <a:ext cx="7571852" cy="2118183"/>
          </a:xfrm>
          <a:prstGeom prst="rect">
            <a:avLst/>
          </a:prstGeom>
        </p:spPr>
      </p:pic>
      <p:sp>
        <p:nvSpPr>
          <p:cNvPr id="4" name="TextBox 9"/>
          <p:cNvSpPr txBox="1"/>
          <p:nvPr/>
        </p:nvSpPr>
        <p:spPr>
          <a:xfrm>
            <a:off x="-2209800" y="832975"/>
            <a:ext cx="13944600"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Effects  of </a:t>
            </a:r>
            <a:r>
              <a:rPr lang="en-US" sz="8800" b="1" dirty="0" smtClean="0">
                <a:solidFill>
                  <a:srgbClr val="000000"/>
                </a:solidFill>
                <a:latin typeface="Amatic SC Bold"/>
              </a:rPr>
              <a:t>litter</a:t>
            </a:r>
            <a:endParaRPr lang="en-US" sz="8800" dirty="0">
              <a:solidFill>
                <a:srgbClr val="000000"/>
              </a:solidFill>
              <a:latin typeface="Amatic SC Bold"/>
            </a:endParaRPr>
          </a:p>
        </p:txBody>
      </p:sp>
      <p:sp>
        <p:nvSpPr>
          <p:cNvPr id="7" name="Rectangle 6"/>
          <p:cNvSpPr/>
          <p:nvPr/>
        </p:nvSpPr>
        <p:spPr>
          <a:xfrm>
            <a:off x="1143000" y="2933700"/>
            <a:ext cx="7391400" cy="5509200"/>
          </a:xfrm>
          <a:prstGeom prst="rect">
            <a:avLst/>
          </a:prstGeom>
        </p:spPr>
        <p:txBody>
          <a:bodyPr wrap="square">
            <a:spAutoFit/>
          </a:bodyPr>
          <a:lstStyle/>
          <a:p>
            <a:r>
              <a:rPr lang="en-GB" sz="3600" dirty="0">
                <a:solidFill>
                  <a:srgbClr val="7030A0"/>
                </a:solidFill>
                <a:effectLst>
                  <a:outerShdw blurRad="38100" dist="38100" dir="2700000" algn="tl">
                    <a:srgbClr val="000000">
                      <a:alpha val="43137"/>
                    </a:srgbClr>
                  </a:outerShdw>
                </a:effectLst>
                <a:latin typeface="Berlin Sans FB" panose="020E0602020502020306" pitchFamily="34" charset="0"/>
              </a:rPr>
              <a:t>Litter is responsible for the death of millions of animals.</a:t>
            </a:r>
          </a:p>
          <a:p>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Animals can get entangled in litter and die a slow painful death.</a:t>
            </a:r>
          </a:p>
          <a:p>
            <a:endParaRPr lang="en-GB" sz="3600" dirty="0">
              <a:solidFill>
                <a:srgbClr val="00B050"/>
              </a:solidFill>
              <a:effectLst>
                <a:outerShdw blurRad="38100" dist="38100" dir="2700000" algn="tl">
                  <a:srgbClr val="000000">
                    <a:alpha val="43137"/>
                  </a:srgbClr>
                </a:outerShdw>
              </a:effectLst>
              <a:latin typeface="Berlin Sans FB" panose="020E0602020502020306" pitchFamily="34" charset="0"/>
            </a:endParaRPr>
          </a:p>
          <a:p>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Animals eat litter and they </a:t>
            </a:r>
            <a:r>
              <a:rPr lang="en-GB" sz="3600" dirty="0" smtClean="0">
                <a:solidFill>
                  <a:srgbClr val="00B050"/>
                </a:solidFill>
                <a:effectLst>
                  <a:outerShdw blurRad="38100" dist="38100" dir="2700000" algn="tl">
                    <a:srgbClr val="000000">
                      <a:alpha val="43137"/>
                    </a:srgbClr>
                  </a:outerShdw>
                </a:effectLst>
                <a:latin typeface="Berlin Sans FB" panose="020E0602020502020306" pitchFamily="34" charset="0"/>
              </a:rPr>
              <a:t>can’t </a:t>
            </a:r>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digest it – this can cause injury or death.</a:t>
            </a:r>
          </a:p>
          <a:p>
            <a:endParaRPr lang="en-GB" sz="3200" dirty="0">
              <a:solidFill>
                <a:srgbClr val="00B050"/>
              </a:solidFill>
              <a:effectLst>
                <a:outerShdw blurRad="38100" dist="38100" dir="2700000" algn="tl">
                  <a:srgbClr val="000000">
                    <a:alpha val="43137"/>
                  </a:srgbClr>
                </a:outerShdw>
              </a:effectLst>
              <a:latin typeface="Berlin Sans FB" panose="020E0602020502020306" pitchFamily="34" charset="0"/>
            </a:endParaRPr>
          </a:p>
          <a:p>
            <a:endParaRPr lang="en-GB" sz="3200" dirty="0">
              <a:solidFill>
                <a:srgbClr val="00B050"/>
              </a:solidFill>
              <a:effectLst>
                <a:outerShdw blurRad="38100" dist="38100" dir="2700000" algn="tl">
                  <a:srgbClr val="000000">
                    <a:alpha val="43137"/>
                  </a:srgbClr>
                </a:outerShdw>
              </a:effectLst>
              <a:latin typeface="Berlin Sans FB" panose="020E0602020502020306" pitchFamily="34" charset="0"/>
            </a:endParaRPr>
          </a:p>
        </p:txBody>
      </p:sp>
      <p:pic>
        <p:nvPicPr>
          <p:cNvPr id="6" name="Picture 2" descr="See the source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29800" y="2247900"/>
            <a:ext cx="7440540" cy="6006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8538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See the source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25400" y="206526"/>
            <a:ext cx="5181600" cy="4301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6800" y="723900"/>
            <a:ext cx="5257800" cy="53567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0" y="5289931"/>
            <a:ext cx="5257800" cy="46005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0" y="723900"/>
            <a:ext cx="3600450" cy="413385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0" y="6555928"/>
            <a:ext cx="5029200" cy="3334578"/>
          </a:xfrm>
          <a:prstGeom prst="rect">
            <a:avLst/>
          </a:prstGeom>
        </p:spPr>
      </p:pic>
    </p:spTree>
    <p:extLst>
      <p:ext uri="{BB962C8B-B14F-4D97-AF65-F5344CB8AC3E}">
        <p14:creationId xmlns:p14="http://schemas.microsoft.com/office/powerpoint/2010/main" val="1132617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rot="5252589">
            <a:off x="16778295" y="2087183"/>
            <a:ext cx="516571" cy="495908"/>
          </a:xfrm>
          <a:prstGeom prst="rect">
            <a:avLst/>
          </a:prstGeom>
        </p:spPr>
      </p:pic>
      <p:pic>
        <p:nvPicPr>
          <p:cNvPr id="1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733501" y="1333500"/>
            <a:ext cx="10565229" cy="6740307"/>
          </a:xfrm>
          <a:prstGeom prst="rect">
            <a:avLst/>
          </a:prstGeom>
          <a:noFill/>
        </p:spPr>
        <p:txBody>
          <a:bodyPr wrap="squar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all around us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at our feet</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in the bushes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in the street</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all around us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And it’s a filthy sin</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When at your feet just yards away</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 lies an empty bin</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470027" y="1454564"/>
            <a:ext cx="5580930" cy="6619243"/>
          </a:xfrm>
          <a:prstGeom prst="rect">
            <a:avLst/>
          </a:prstGeom>
        </p:spPr>
      </p:pic>
    </p:spTree>
    <p:extLst>
      <p:ext uri="{BB962C8B-B14F-4D97-AF65-F5344CB8AC3E}">
        <p14:creationId xmlns:p14="http://schemas.microsoft.com/office/powerpoint/2010/main" val="176173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33738">
            <a:off x="6821295" y="8090542"/>
            <a:ext cx="4872890" cy="974578"/>
          </a:xfrm>
          <a:prstGeom prst="rect">
            <a:avLst/>
          </a:prstGeom>
        </p:spPr>
      </p:pic>
      <p:pic>
        <p:nvPicPr>
          <p:cNvPr id="20" name="Picture 9"/>
          <p:cNvPicPr>
            <a:picLocks noChangeAspect="1"/>
          </p:cNvPicPr>
          <p:nvPr/>
        </p:nvPicPr>
        <p:blipFill>
          <a:blip r:embed="rId3"/>
          <a:srcRect/>
          <a:stretch>
            <a:fillRect/>
          </a:stretch>
        </p:blipFill>
        <p:spPr>
          <a:xfrm rot="134838">
            <a:off x="3848541" y="4595915"/>
            <a:ext cx="10590914" cy="2118183"/>
          </a:xfrm>
          <a:prstGeom prst="rect">
            <a:avLst/>
          </a:prstGeom>
        </p:spPr>
      </p:pic>
      <p:sp>
        <p:nvSpPr>
          <p:cNvPr id="4" name="TextBox 4"/>
          <p:cNvSpPr txBox="1"/>
          <p:nvPr/>
        </p:nvSpPr>
        <p:spPr>
          <a:xfrm>
            <a:off x="3429451" y="4324205"/>
            <a:ext cx="11572009" cy="2453640"/>
          </a:xfrm>
          <a:prstGeom prst="rect">
            <a:avLst/>
          </a:prstGeom>
        </p:spPr>
        <p:txBody>
          <a:bodyPr lIns="0" tIns="0" rIns="0" bIns="0" rtlCol="0" anchor="t">
            <a:spAutoFit/>
          </a:bodyPr>
          <a:lstStyle/>
          <a:p>
            <a:pPr algn="ctr">
              <a:lnSpc>
                <a:spcPts val="20160"/>
              </a:lnSpc>
              <a:spcBef>
                <a:spcPct val="0"/>
              </a:spcBef>
            </a:pPr>
            <a:r>
              <a:rPr lang="en-US" sz="14400" dirty="0" smtClean="0">
                <a:solidFill>
                  <a:srgbClr val="000000"/>
                </a:solidFill>
                <a:latin typeface="Amatic SC Bold"/>
              </a:rPr>
              <a:t>What is litter?</a:t>
            </a:r>
            <a:endParaRPr lang="en-US" sz="14400" dirty="0">
              <a:solidFill>
                <a:srgbClr val="000000"/>
              </a:solidFill>
              <a:latin typeface="Amatic SC Bold"/>
            </a:endParaRPr>
          </a:p>
        </p:txBody>
      </p:sp>
      <p:pic>
        <p:nvPicPr>
          <p:cNvPr id="22" name="Picture 22"/>
          <p:cNvPicPr>
            <a:picLocks noChangeAspect="1"/>
          </p:cNvPicPr>
          <p:nvPr/>
        </p:nvPicPr>
        <p:blipFill>
          <a:blip r:embed="rId4"/>
          <a:srcRect/>
          <a:stretch>
            <a:fillRect/>
          </a:stretch>
        </p:blipFill>
        <p:spPr>
          <a:xfrm rot="12372227">
            <a:off x="8938249" y="9486280"/>
            <a:ext cx="554415" cy="532238"/>
          </a:xfrm>
          <a:prstGeom prst="rect">
            <a:avLst/>
          </a:prstGeom>
        </p:spPr>
      </p:pic>
      <p:sp>
        <p:nvSpPr>
          <p:cNvPr id="25" name="TextBox 25"/>
          <p:cNvSpPr txBox="1"/>
          <p:nvPr/>
        </p:nvSpPr>
        <p:spPr>
          <a:xfrm>
            <a:off x="3357995" y="8149142"/>
            <a:ext cx="11572009" cy="787908"/>
          </a:xfrm>
          <a:prstGeom prst="rect">
            <a:avLst/>
          </a:prstGeom>
        </p:spPr>
        <p:txBody>
          <a:bodyPr lIns="0" tIns="0" rIns="0" bIns="0" rtlCol="0" anchor="t">
            <a:spAutoFit/>
          </a:bodyPr>
          <a:lstStyle/>
          <a:p>
            <a:pPr algn="ctr">
              <a:lnSpc>
                <a:spcPts val="6719"/>
              </a:lnSpc>
            </a:pPr>
            <a:r>
              <a:rPr lang="en-US" sz="4800" dirty="0" smtClean="0">
                <a:solidFill>
                  <a:srgbClr val="000000"/>
                </a:solidFill>
                <a:latin typeface="Amatic SC Bold"/>
              </a:rPr>
              <a:t>Foundation stage</a:t>
            </a:r>
            <a:endParaRPr lang="en-US" sz="4800" dirty="0">
              <a:solidFill>
                <a:srgbClr val="000000"/>
              </a:solidFill>
              <a:latin typeface="Amatic SC Bold"/>
            </a:endParaRPr>
          </a:p>
        </p:txBody>
      </p:sp>
      <p:pic>
        <p:nvPicPr>
          <p:cNvPr id="2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Help keep our town tidy by becoming a Sevenoaks Litter Hero - My Sevenoaks  Communit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5760" y="-65810"/>
            <a:ext cx="5031519" cy="4066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nes for littering could skyrocket as city spends £90K a year tackling  litterbugs - Cambridgeshire Liv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823374" y="-38100"/>
            <a:ext cx="5464625" cy="38786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to put in your green bin/kerbside box - Armagh City, Banbridge and  Craigavon Borough Cou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8027" y="124423"/>
            <a:ext cx="6400800" cy="42646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761" y="7581900"/>
            <a:ext cx="2209800" cy="262092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7347" y="7584419"/>
            <a:ext cx="2036258" cy="2709789"/>
          </a:xfrm>
          <a:prstGeom prst="rect">
            <a:avLst/>
          </a:prstGeom>
        </p:spPr>
      </p:pic>
    </p:spTree>
    <p:extLst>
      <p:ext uri="{BB962C8B-B14F-4D97-AF65-F5344CB8AC3E}">
        <p14:creationId xmlns:p14="http://schemas.microsoft.com/office/powerpoint/2010/main" val="188628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6324600" y="4914900"/>
            <a:ext cx="3013838" cy="369332"/>
          </a:xfrm>
          <a:prstGeom prst="rect">
            <a:avLst/>
          </a:prstGeom>
        </p:spPr>
        <p:txBody>
          <a:bodyPr wrap="none">
            <a:spAutoFit/>
          </a:bodyPr>
          <a:lstStyle/>
          <a:p>
            <a:r>
              <a:rPr lang="en-GB" dirty="0"/>
              <a:t>https://youtu.be/4at5ZU9Z2ig</a:t>
            </a:r>
          </a:p>
        </p:txBody>
      </p:sp>
      <p:sp>
        <p:nvSpPr>
          <p:cNvPr id="6" name="TextBox 5"/>
          <p:cNvSpPr txBox="1"/>
          <p:nvPr/>
        </p:nvSpPr>
        <p:spPr>
          <a:xfrm>
            <a:off x="4038600" y="3924300"/>
            <a:ext cx="9677400" cy="369332"/>
          </a:xfrm>
          <a:prstGeom prst="rect">
            <a:avLst/>
          </a:prstGeom>
          <a:noFill/>
        </p:spPr>
        <p:txBody>
          <a:bodyPr wrap="square" rtlCol="0">
            <a:spAutoFit/>
          </a:bodyPr>
          <a:lstStyle/>
          <a:p>
            <a:r>
              <a:rPr lang="en-GB" dirty="0" smtClean="0"/>
              <a:t>Don’t Litter/ Moral Stories For Kids/ English Moral Stories/ English Moral Stories Ted And Zoe</a:t>
            </a:r>
            <a:endParaRPr lang="en-GB" dirty="0"/>
          </a:p>
        </p:txBody>
      </p:sp>
    </p:spTree>
    <p:extLst>
      <p:ext uri="{BB962C8B-B14F-4D97-AF65-F5344CB8AC3E}">
        <p14:creationId xmlns:p14="http://schemas.microsoft.com/office/powerpoint/2010/main" val="429630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1891982"/>
            <a:chOff x="0" y="0"/>
            <a:chExt cx="4447740" cy="252264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dirty="0">
                  <a:solidFill>
                    <a:srgbClr val="000000"/>
                  </a:solidFill>
                  <a:latin typeface="Muli Bold"/>
                </a:rPr>
                <a:t>Discussion Point</a:t>
              </a:r>
            </a:p>
          </p:txBody>
        </p:sp>
        <p:sp>
          <p:nvSpPr>
            <p:cNvPr id="7" name="TextBox 7"/>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u="none" dirty="0">
                  <a:solidFill>
                    <a:srgbClr val="000000"/>
                  </a:solidFill>
                  <a:latin typeface="Muli Regular"/>
                </a:rPr>
                <a:t>Cap off a productive class with key summary points students can easily remember.</a:t>
              </a:r>
            </a:p>
          </p:txBody>
        </p:sp>
      </p:grpSp>
      <p:grpSp>
        <p:nvGrpSpPr>
          <p:cNvPr id="8" name="Group 8"/>
          <p:cNvGrpSpPr/>
          <p:nvPr/>
        </p:nvGrpSpPr>
        <p:grpSpPr>
          <a:xfrm>
            <a:off x="7738127" y="5074734"/>
            <a:ext cx="3335805" cy="1891982"/>
            <a:chOff x="0" y="0"/>
            <a:chExt cx="4447740" cy="2522643"/>
          </a:xfrm>
        </p:grpSpPr>
        <p:sp>
          <p:nvSpPr>
            <p:cNvPr id="9" name="TextBox 9"/>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0" name="TextBox 10"/>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1" name="Group 11"/>
          <p:cNvGrpSpPr/>
          <p:nvPr/>
        </p:nvGrpSpPr>
        <p:grpSpPr>
          <a:xfrm>
            <a:off x="13289342" y="5074734"/>
            <a:ext cx="3335805" cy="1539557"/>
            <a:chOff x="0" y="0"/>
            <a:chExt cx="4447740" cy="2052743"/>
          </a:xfrm>
        </p:grpSpPr>
        <p:sp>
          <p:nvSpPr>
            <p:cNvPr id="12" name="TextBox 12"/>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3" name="TextBox 13"/>
            <p:cNvSpPr txBox="1"/>
            <p:nvPr/>
          </p:nvSpPr>
          <p:spPr>
            <a:xfrm>
              <a:off x="0" y="663152"/>
              <a:ext cx="4447740" cy="13895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Recaps</a:t>
              </a:r>
              <a:r>
                <a:rPr lang="en-US" sz="2000" u="none">
                  <a:solidFill>
                    <a:srgbClr val="000000"/>
                  </a:solidFill>
                  <a:latin typeface="Muli Regular"/>
                </a:rPr>
                <a:t> can also be led by students for a more enriching experience.</a:t>
              </a:r>
            </a:p>
          </p:txBody>
        </p:sp>
      </p:grpSp>
      <p:grpSp>
        <p:nvGrpSpPr>
          <p:cNvPr id="14" name="Group 14"/>
          <p:cNvGrpSpPr/>
          <p:nvPr/>
        </p:nvGrpSpPr>
        <p:grpSpPr>
          <a:xfrm>
            <a:off x="7738127" y="5074734"/>
            <a:ext cx="3335805" cy="1891982"/>
            <a:chOff x="0" y="0"/>
            <a:chExt cx="4447740" cy="2522643"/>
          </a:xfrm>
        </p:grpSpPr>
        <p:sp>
          <p:nvSpPr>
            <p:cNvPr id="15" name="TextBox 15"/>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6" name="TextBox 16"/>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7" name="Group 17"/>
          <p:cNvGrpSpPr/>
          <p:nvPr/>
        </p:nvGrpSpPr>
        <p:grpSpPr>
          <a:xfrm>
            <a:off x="7738127" y="5074734"/>
            <a:ext cx="3335805" cy="1891982"/>
            <a:chOff x="0" y="0"/>
            <a:chExt cx="4447740" cy="2522643"/>
          </a:xfrm>
        </p:grpSpPr>
        <p:sp>
          <p:nvSpPr>
            <p:cNvPr id="18" name="TextBox 18"/>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dirty="0">
                  <a:solidFill>
                    <a:srgbClr val="000000"/>
                  </a:solidFill>
                  <a:latin typeface="Muli Bold"/>
                </a:rPr>
                <a:t>Discussion Point</a:t>
              </a:r>
            </a:p>
          </p:txBody>
        </p:sp>
        <p:sp>
          <p:nvSpPr>
            <p:cNvPr id="19" name="TextBox 19"/>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3"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9082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2097925"/>
            <a:ext cx="8115300" cy="5013569"/>
            <a:chOff x="0" y="0"/>
            <a:chExt cx="10820400" cy="6684758"/>
          </a:xfrm>
        </p:grpSpPr>
        <p:sp>
          <p:nvSpPr>
            <p:cNvPr id="3" name="TextBox 3"/>
            <p:cNvSpPr txBox="1"/>
            <p:nvPr/>
          </p:nvSpPr>
          <p:spPr>
            <a:xfrm>
              <a:off x="0" y="76200"/>
              <a:ext cx="8220101"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MATERIALS NEEDED FOR CLASS</a:t>
              </a:r>
            </a:p>
          </p:txBody>
        </p:sp>
        <p:sp>
          <p:nvSpPr>
            <p:cNvPr id="4" name="TextBox 4"/>
            <p:cNvSpPr txBox="1"/>
            <p:nvPr/>
          </p:nvSpPr>
          <p:spPr>
            <a:xfrm>
              <a:off x="0" y="3924413"/>
              <a:ext cx="10820400" cy="27603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List the things your students need to get ready before class. It can be a particular textbook, the accomplished homework due for the day, or any specific materials for the topic you're about to discuss. You can also match it with corresponding photos or icons.</a:t>
              </a:r>
            </a:p>
          </p:txBody>
        </p:sp>
      </p:grpSp>
      <p:pic>
        <p:nvPicPr>
          <p:cNvPr id="5" name="Picture 5"/>
          <p:cNvPicPr>
            <a:picLocks noChangeAspect="1"/>
          </p:cNvPicPr>
          <p:nvPr/>
        </p:nvPicPr>
        <p:blipFill>
          <a:blip r:embed="rId2"/>
          <a:srcRect/>
          <a:stretch>
            <a:fillRect/>
          </a:stretch>
        </p:blipFill>
        <p:spPr>
          <a:xfrm>
            <a:off x="11173575"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cstate="screen">
            <a:extLst>
              <a:ext uri="{28A0092B-C50C-407E-A947-70E740481C1C}">
                <a14:useLocalDpi xmlns:a14="http://schemas.microsoft.com/office/drawing/2010/main"/>
              </a:ext>
            </a:extLst>
          </a:blip>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916097" y="8700123"/>
            <a:ext cx="20474267" cy="6477314"/>
          </a:xfrm>
          <a:prstGeom prst="rect">
            <a:avLst/>
          </a:prstGeom>
        </p:spPr>
      </p:pic>
      <p:pic>
        <p:nvPicPr>
          <p:cNvPr id="1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038682" cy="8499784"/>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sp>
        <p:nvSpPr>
          <p:cNvPr id="7" name="TextBox 7"/>
          <p:cNvSpPr txBox="1"/>
          <p:nvPr/>
        </p:nvSpPr>
        <p:spPr>
          <a:xfrm>
            <a:off x="3595898" y="5841238"/>
            <a:ext cx="4962232" cy="17589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Muli Regular"/>
              </a:rPr>
              <a:t>Objectives inform students the learning outcomes of the class. What will they know? What will they be able to do? Why is this important to know? It's an effective way to assess their learning progress.</a:t>
            </a:r>
          </a:p>
        </p:txBody>
      </p:sp>
      <p:sp>
        <p:nvSpPr>
          <p:cNvPr id="8" name="TextBox 8"/>
          <p:cNvSpPr txBox="1"/>
          <p:nvPr/>
        </p:nvSpPr>
        <p:spPr>
          <a:xfrm>
            <a:off x="9744241" y="5841238"/>
            <a:ext cx="4962232" cy="175895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Rules provide the structure necessary for an engaging and productive class. Keep it simple and easy to follow. It can be general to cover different situations or very specific to your students.</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701985" y="1066800"/>
            <a:ext cx="8884030"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CLASS OBJECTIVES AND RULES</a:t>
            </a:r>
          </a:p>
        </p:txBody>
      </p:sp>
      <p:pic>
        <p:nvPicPr>
          <p:cNvPr id="11"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770998" y="3778351"/>
            <a:ext cx="640773" cy="1021773"/>
          </a:xfrm>
          <a:prstGeom prst="rect">
            <a:avLst/>
          </a:prstGeom>
        </p:spPr>
      </p:pic>
      <p:pic>
        <p:nvPicPr>
          <p:cNvPr id="12" name="Picture 12"/>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3" name="Picture 13"/>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4" name="Picture 14"/>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5" name="Picture 15"/>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6" name="Picture 16"/>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7" name="Picture 17"/>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8"/>
          <a:srcRect/>
          <a:stretch>
            <a:fillRect/>
          </a:stretch>
        </p:blipFill>
        <p:spPr>
          <a:xfrm rot="-2419102">
            <a:off x="16411918" y="7142291"/>
            <a:ext cx="927423" cy="1329729"/>
          </a:xfrm>
          <a:prstGeom prst="rect">
            <a:avLst/>
          </a:prstGeom>
        </p:spPr>
      </p:pic>
      <p:pic>
        <p:nvPicPr>
          <p:cNvPr id="20" name="Picture 20"/>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6758137" y="846080"/>
            <a:ext cx="567418" cy="626667"/>
          </a:xfrm>
          <a:prstGeom prst="rect">
            <a:avLst/>
          </a:prstGeom>
        </p:spPr>
      </p:pic>
      <p:pic>
        <p:nvPicPr>
          <p:cNvPr id="21" name="Picture 21"/>
          <p:cNvPicPr>
            <a:picLocks noChangeAspect="1"/>
          </p:cNvPicPr>
          <p:nvPr/>
        </p:nvPicPr>
        <p:blipFill>
          <a:blip r:embed="rId10"/>
          <a:srcRect/>
          <a:stretch>
            <a:fillRect/>
          </a:stretch>
        </p:blipFill>
        <p:spPr>
          <a:xfrm rot="-1669974">
            <a:off x="763523" y="7846988"/>
            <a:ext cx="530353" cy="898904"/>
          </a:xfrm>
          <a:prstGeom prst="rect">
            <a:avLst/>
          </a:prstGeom>
        </p:spPr>
      </p:pic>
      <p:pic>
        <p:nvPicPr>
          <p:cNvPr id="22" name="Picture 22"/>
          <p:cNvPicPr>
            <a:picLocks noChangeAspect="1"/>
          </p:cNvPicPr>
          <p:nvPr/>
        </p:nvPicPr>
        <p:blipFill>
          <a:blip r:embed="rId11"/>
          <a:srcRect/>
          <a:stretch>
            <a:fillRect/>
          </a:stretch>
        </p:blipFill>
        <p:spPr>
          <a:xfrm rot="693431">
            <a:off x="728567" y="950701"/>
            <a:ext cx="826577" cy="1185137"/>
          </a:xfrm>
          <a:prstGeom prst="rect">
            <a:avLst/>
          </a:prstGeom>
        </p:spPr>
      </p:pic>
      <p:pic>
        <p:nvPicPr>
          <p:cNvPr id="23" name="Picture 23"/>
          <p:cNvPicPr>
            <a:picLocks noChangeAspect="1"/>
          </p:cNvPicPr>
          <p:nvPr/>
        </p:nvPicPr>
        <p:blipFill>
          <a:blip r:embed="rId12"/>
          <a:srcRect/>
          <a:stretch>
            <a:fillRect/>
          </a:stretch>
        </p:blipFill>
        <p:spPr>
          <a:xfrm rot="-10019461">
            <a:off x="16924816" y="8048486"/>
            <a:ext cx="516571" cy="495908"/>
          </a:xfrm>
          <a:prstGeom prst="rect">
            <a:avLst/>
          </a:prstGeom>
        </p:spPr>
      </p:pic>
      <p:pic>
        <p:nvPicPr>
          <p:cNvPr id="24" name="Picture 24"/>
          <p:cNvPicPr>
            <a:picLocks noChangeAspect="1"/>
          </p:cNvPicPr>
          <p:nvPr/>
        </p:nvPicPr>
        <p:blipFill>
          <a:blip r:embed="rId13"/>
          <a:srcRect/>
          <a:stretch>
            <a:fillRect/>
          </a:stretch>
        </p:blipFill>
        <p:spPr>
          <a:xfrm>
            <a:off x="11563262" y="3627142"/>
            <a:ext cx="1324190" cy="1324190"/>
          </a:xfrm>
          <a:prstGeom prst="rect">
            <a:avLst/>
          </a:prstGeom>
        </p:spPr>
      </p:pic>
      <p:pic>
        <p:nvPicPr>
          <p:cNvPr id="25" name="Picture 23"/>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FOUNDATION STAGE</a:t>
            </a:r>
          </a:p>
        </p:txBody>
      </p:sp>
      <p:pic>
        <p:nvPicPr>
          <p:cNvPr id="26" name="Picture 23"/>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8" name="TextBox 8"/>
          <p:cNvSpPr txBox="1"/>
          <p:nvPr/>
        </p:nvSpPr>
        <p:spPr>
          <a:xfrm>
            <a:off x="2653500" y="4624950"/>
            <a:ext cx="7060234" cy="25012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uli Regular"/>
              </a:rPr>
              <a:t>Get the ball rolling by introducing the lesson's key concepts and its corresponding definitions. Duplicate this page as many times as needed to give you more space for discussion. Pair the concepts and definitions with relevant images too for a more visualized presentation of the lesson.</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09298" y="2165629"/>
            <a:ext cx="7140188" cy="5372755"/>
            <a:chOff x="0" y="0"/>
            <a:chExt cx="9520251" cy="7163674"/>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sp>
          <p:nvSpPr>
            <p:cNvPr id="5" name="TextBox 5"/>
            <p:cNvSpPr txBox="1"/>
            <p:nvPr/>
          </p:nvSpPr>
          <p:spPr>
            <a:xfrm>
              <a:off x="554182" y="4834282"/>
              <a:ext cx="8966069" cy="23293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Individual exercises extend a student’s grasp of the lesson. It allows them to synthesize on their own and think of ways they can apply their new learnings in real life. Duplicate this page as many times as needed to give you more space for discussion.</a:t>
              </a:r>
            </a:p>
          </p:txBody>
        </p:sp>
        <p:sp>
          <p:nvSpPr>
            <p:cNvPr id="6" name="TextBox 6"/>
            <p:cNvSpPr txBox="1"/>
            <p:nvPr/>
          </p:nvSpPr>
          <p:spPr>
            <a:xfrm>
              <a:off x="554182" y="2506286"/>
              <a:ext cx="8411887" cy="16427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Add instructions or guidelines here.</a:t>
              </a:r>
            </a:p>
            <a:p>
              <a:pPr marL="0" lvl="0" indent="0">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screen">
                <a:extLst>
                  <a:ext uri="{28A0092B-C50C-407E-A947-70E740481C1C}">
                    <a14:useLocalDpi xmlns:a14="http://schemas.microsoft.com/office/drawing/2010/main"/>
                  </a:ext>
                </a:extLst>
              </a:blip>
              <a:stretch>
                <a:fillRect/>
              </a:stretch>
            </a:blipFill>
          </p:spPr>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852640" y="1454328"/>
            <a:ext cx="5299030" cy="2958439"/>
            <a:chOff x="0" y="0"/>
            <a:chExt cx="7065373" cy="3944586"/>
          </a:xfrm>
        </p:grpSpPr>
        <p:sp>
          <p:nvSpPr>
            <p:cNvPr id="3" name="TextBox 3"/>
            <p:cNvSpPr txBox="1"/>
            <p:nvPr/>
          </p:nvSpPr>
          <p:spPr>
            <a:xfrm>
              <a:off x="0" y="2301841"/>
              <a:ext cx="7065373" cy="16427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 You can also put in the amount of time allotted for this.</a:t>
              </a:r>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grpSp>
        <p:nvGrpSpPr>
          <p:cNvPr id="6" name="Group 6"/>
          <p:cNvGrpSpPr/>
          <p:nvPr/>
        </p:nvGrpSpPr>
        <p:grpSpPr>
          <a:xfrm>
            <a:off x="1459953" y="5715523"/>
            <a:ext cx="6899503" cy="1490350"/>
            <a:chOff x="0" y="0"/>
            <a:chExt cx="9199337" cy="1987134"/>
          </a:xfrm>
        </p:grpSpPr>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8" name="TextBox 8"/>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1: </a:t>
              </a:r>
              <a:r>
                <a:rPr lang="en-US" sz="2400" u="none">
                  <a:solidFill>
                    <a:srgbClr val="000000"/>
                  </a:solidFill>
                  <a:latin typeface="Muli Regular"/>
                </a:rPr>
                <a:t>Write the question you want to ask your students and allot space for the answers.</a:t>
              </a:r>
            </a:p>
          </p:txBody>
        </p:sp>
        <p:sp>
          <p:nvSpPr>
            <p:cNvPr id="9" name="TextBox 9"/>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1:</a:t>
              </a:r>
            </a:p>
          </p:txBody>
        </p:sp>
      </p:grpSp>
      <p:grpSp>
        <p:nvGrpSpPr>
          <p:cNvPr id="10" name="Group 10"/>
          <p:cNvGrpSpPr/>
          <p:nvPr/>
        </p:nvGrpSpPr>
        <p:grpSpPr>
          <a:xfrm>
            <a:off x="9651453" y="1454328"/>
            <a:ext cx="6899503" cy="1490350"/>
            <a:chOff x="0" y="0"/>
            <a:chExt cx="9199337" cy="1987134"/>
          </a:xfrm>
        </p:grpSpPr>
        <p:pic>
          <p:nvPicPr>
            <p:cNvPr id="11"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2" name="TextBox 12"/>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2: </a:t>
              </a:r>
              <a:r>
                <a:rPr lang="en-US" sz="2400" u="none">
                  <a:solidFill>
                    <a:srgbClr val="000000"/>
                  </a:solidFill>
                  <a:latin typeface="Muli Regular"/>
                </a:rPr>
                <a:t>Write the question you want to ask your students and allot space for the answers.</a:t>
              </a:r>
            </a:p>
          </p:txBody>
        </p:sp>
        <p:sp>
          <p:nvSpPr>
            <p:cNvPr id="13" name="TextBox 13"/>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2:</a:t>
              </a:r>
            </a:p>
          </p:txBody>
        </p:sp>
      </p:grpSp>
      <p:grpSp>
        <p:nvGrpSpPr>
          <p:cNvPr id="14" name="Group 14"/>
          <p:cNvGrpSpPr/>
          <p:nvPr/>
        </p:nvGrpSpPr>
        <p:grpSpPr>
          <a:xfrm>
            <a:off x="9651453" y="5715523"/>
            <a:ext cx="6899503" cy="1490350"/>
            <a:chOff x="0" y="0"/>
            <a:chExt cx="9199337" cy="1987134"/>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6" name="TextBox 16"/>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3: </a:t>
              </a:r>
              <a:r>
                <a:rPr lang="en-US" sz="2400" u="none">
                  <a:solidFill>
                    <a:srgbClr val="000000"/>
                  </a:solidFill>
                  <a:latin typeface="Muli Regular"/>
                </a:rPr>
                <a:t>Write the question you want to ask your students and allot space for the answers.</a:t>
              </a:r>
            </a:p>
          </p:txBody>
        </p:sp>
        <p:sp>
          <p:nvSpPr>
            <p:cNvPr id="17" name="TextBox 17"/>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3:</a:t>
              </a:r>
            </a:p>
          </p:txBody>
        </p:sp>
      </p:grpSp>
      <p:pic>
        <p:nvPicPr>
          <p:cNvPr id="18"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grpSp>
        <p:nvGrpSpPr>
          <p:cNvPr id="2" name="Group 2"/>
          <p:cNvGrpSpPr/>
          <p:nvPr/>
        </p:nvGrpSpPr>
        <p:grpSpPr>
          <a:xfrm>
            <a:off x="3430792" y="2250226"/>
            <a:ext cx="11426416" cy="5656702"/>
            <a:chOff x="0" y="0"/>
            <a:chExt cx="15235222" cy="7542269"/>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13895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8F4E8"/>
                  </a:solidFill>
                  <a:latin typeface="Muli Regular"/>
                </a:rPr>
                <a:t>Like seatworks, student-led activities that can be done by pairs or by group widen their grasp and interpretation of the lesson. Be creative with the activity. Duplicate this page as many times as needed to give you more space for discussion.</a:t>
              </a:r>
            </a:p>
          </p:txBody>
        </p:sp>
        <p:sp>
          <p:nvSpPr>
            <p:cNvPr id="6" name="TextBox 6"/>
            <p:cNvSpPr txBox="1"/>
            <p:nvPr/>
          </p:nvSpPr>
          <p:spPr>
            <a:xfrm>
              <a:off x="0" y="4276961"/>
              <a:ext cx="15235222" cy="10839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a:t>
              </a:r>
            </a:p>
            <a:p>
              <a:pPr marL="0" lvl="0" indent="0" algn="ctr">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537371" y="8143369"/>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9200" y="3390900"/>
            <a:ext cx="7467600" cy="505364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9"/>
          <p:cNvPicPr>
            <a:picLocks noChangeAspect="1"/>
          </p:cNvPicPr>
          <p:nvPr/>
        </p:nvPicPr>
        <p:blipFill>
          <a:blip r:embed="rId2"/>
          <a:srcRect/>
          <a:stretch>
            <a:fillRect/>
          </a:stretch>
        </p:blipFill>
        <p:spPr>
          <a:xfrm rot="134838">
            <a:off x="1140248" y="680734"/>
            <a:ext cx="7321526" cy="2118183"/>
          </a:xfrm>
          <a:prstGeom prst="rect">
            <a:avLst/>
          </a:prstGeom>
        </p:spPr>
      </p:pic>
      <p:sp>
        <p:nvSpPr>
          <p:cNvPr id="7" name="TextBox 7"/>
          <p:cNvSpPr txBox="1"/>
          <p:nvPr/>
        </p:nvSpPr>
        <p:spPr>
          <a:xfrm>
            <a:off x="-411440" y="3763521"/>
            <a:ext cx="10424902" cy="5027017"/>
          </a:xfrm>
          <a:prstGeom prst="rect">
            <a:avLst/>
          </a:prstGeom>
        </p:spPr>
        <p:txBody>
          <a:bodyPr wrap="square" lIns="0" tIns="0" rIns="0" bIns="0" rtlCol="0" anchor="t">
            <a:spAutoFit/>
          </a:bodyPr>
          <a:lstStyle/>
          <a:p>
            <a:pPr algn="ctr">
              <a:lnSpc>
                <a:spcPts val="2800"/>
              </a:lnSpc>
              <a:spcBef>
                <a:spcPct val="0"/>
              </a:spcBef>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a:solidFill>
                  <a:srgbClr val="C00000"/>
                </a:solidFill>
                <a:latin typeface="Berlin Sans FB" panose="020E0602020502020306" pitchFamily="34" charset="0"/>
              </a:rPr>
              <a:t>D</a:t>
            </a:r>
            <a:r>
              <a:rPr lang="en-US" sz="4000" dirty="0" smtClean="0">
                <a:solidFill>
                  <a:srgbClr val="C00000"/>
                </a:solidFill>
                <a:latin typeface="Berlin Sans FB" panose="020E0602020502020306" pitchFamily="34" charset="0"/>
              </a:rPr>
              <a:t>ifferent types of litter?</a:t>
            </a: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smtClean="0">
                <a:solidFill>
                  <a:srgbClr val="C00000"/>
                </a:solidFill>
                <a:latin typeface="Berlin Sans FB" panose="020E0602020502020306" pitchFamily="34" charset="0"/>
              </a:rPr>
              <a:t>Litter in school</a:t>
            </a: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a:solidFill>
                  <a:srgbClr val="C00000"/>
                </a:solidFill>
                <a:latin typeface="Berlin Sans FB" panose="020E0602020502020306" pitchFamily="34" charset="0"/>
              </a:rPr>
              <a:t>What should we do with litter?</a:t>
            </a: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smtClean="0">
                <a:solidFill>
                  <a:srgbClr val="C00000"/>
                </a:solidFill>
                <a:latin typeface="Berlin Sans FB" panose="020E0602020502020306" pitchFamily="34" charset="0"/>
              </a:rPr>
              <a:t>Litter effects on environment</a:t>
            </a:r>
          </a:p>
          <a:p>
            <a:pPr marL="342900" indent="-342900" algn="ctr">
              <a:lnSpc>
                <a:spcPts val="2800"/>
              </a:lnSpc>
              <a:spcBef>
                <a:spcPct val="0"/>
              </a:spcBef>
              <a:buFont typeface="Arial" panose="020B0604020202020204" pitchFamily="34" charset="0"/>
              <a:buChar char="•"/>
            </a:pPr>
            <a:endParaRPr lang="en-US" sz="4000" dirty="0">
              <a:solidFill>
                <a:srgbClr val="C00000"/>
              </a:solidFill>
              <a:latin typeface="Berlin Sans FB" panose="020E0602020502020306" pitchFamily="34" charset="0"/>
            </a:endParaRPr>
          </a:p>
          <a:p>
            <a:pPr algn="ctr">
              <a:lnSpc>
                <a:spcPts val="2800"/>
              </a:lnSpc>
              <a:spcBef>
                <a:spcPct val="0"/>
              </a:spcBef>
            </a:pPr>
            <a:endParaRPr lang="en-US" sz="4000" dirty="0">
              <a:solidFill>
                <a:srgbClr val="0070C0"/>
              </a:solidFill>
              <a:latin typeface="Muli Regular"/>
            </a:endParaRPr>
          </a:p>
        </p:txBody>
      </p:sp>
      <p:sp>
        <p:nvSpPr>
          <p:cNvPr id="10" name="TextBox 10"/>
          <p:cNvSpPr txBox="1"/>
          <p:nvPr/>
        </p:nvSpPr>
        <p:spPr>
          <a:xfrm>
            <a:off x="152400" y="1258733"/>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CLASS </a:t>
            </a:r>
            <a:r>
              <a:rPr lang="en-US" sz="8007" dirty="0" smtClean="0">
                <a:solidFill>
                  <a:srgbClr val="000000"/>
                </a:solidFill>
                <a:latin typeface="Amatic SC Bold"/>
              </a:rPr>
              <a:t>OBJECTIVES </a:t>
            </a:r>
            <a:endParaRPr lang="en-US" sz="8007" dirty="0">
              <a:solidFill>
                <a:srgbClr val="000000"/>
              </a:solidFill>
              <a:latin typeface="Amatic SC Bold"/>
            </a:endParaRP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963400" y="995993"/>
            <a:ext cx="6225405" cy="7448550"/>
          </a:xfrm>
          <a:prstGeom prst="rect">
            <a:avLst/>
          </a:prstGeom>
        </p:spPr>
      </p:pic>
    </p:spTree>
    <p:extLst>
      <p:ext uri="{BB962C8B-B14F-4D97-AF65-F5344CB8AC3E}">
        <p14:creationId xmlns:p14="http://schemas.microsoft.com/office/powerpoint/2010/main" val="2271375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a:srcRect/>
          <a:stretch>
            <a:fillRect/>
          </a:stretch>
        </p:blipFill>
        <p:spPr>
          <a:xfrm>
            <a:off x="1357313" y="1560256"/>
            <a:ext cx="8591591" cy="7279420"/>
          </a:xfrm>
          <a:prstGeom prst="rect">
            <a:avLst/>
          </a:prstGeom>
        </p:spPr>
      </p:pic>
      <p:grpSp>
        <p:nvGrpSpPr>
          <p:cNvPr id="4" name="Group 4"/>
          <p:cNvGrpSpPr/>
          <p:nvPr/>
        </p:nvGrpSpPr>
        <p:grpSpPr>
          <a:xfrm>
            <a:off x="10905270" y="3655406"/>
            <a:ext cx="6469523" cy="2976187"/>
            <a:chOff x="0" y="0"/>
            <a:chExt cx="8626031" cy="3968250"/>
          </a:xfrm>
        </p:grpSpPr>
        <p:sp>
          <p:nvSpPr>
            <p:cNvPr id="5" name="TextBox 5"/>
            <p:cNvSpPr txBox="1"/>
            <p:nvPr/>
          </p:nvSpPr>
          <p:spPr>
            <a:xfrm>
              <a:off x="0" y="2108758"/>
              <a:ext cx="8626031"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Let your students watch relevant educational videos that help reinforce the lesson for the day. It’s no secret that it helps students stay interested and engaged. Duplicate this page as many times as needed.</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4"/>
          <a:srcRect/>
          <a:stretch>
            <a:fillRect/>
          </a:stretch>
        </p:blipFill>
        <p:spPr>
          <a:xfrm rot="-7192640">
            <a:off x="15237124" y="7211173"/>
            <a:ext cx="1801962" cy="2266619"/>
          </a:xfrm>
          <a:prstGeom prst="rect">
            <a:avLst/>
          </a:prstGeom>
        </p:spPr>
      </p:pic>
      <p:pic>
        <p:nvPicPr>
          <p:cNvPr id="8" name="Picture 8"/>
          <p:cNvPicPr>
            <a:picLocks noChangeAspect="1"/>
          </p:cNvPicPr>
          <p:nvPr/>
        </p:nvPicPr>
        <p:blipFill>
          <a:blip r:embed="rId5"/>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914454" y="3977169"/>
            <a:ext cx="3600449" cy="2954043"/>
          </a:xfrm>
          <a:prstGeom prst="rect">
            <a:avLst/>
          </a:prstGeom>
        </p:spPr>
      </p:pic>
      <p:sp>
        <p:nvSpPr>
          <p:cNvPr id="10" name="TextBox 10"/>
          <p:cNvSpPr txBox="1"/>
          <p:nvPr/>
        </p:nvSpPr>
        <p:spPr>
          <a:xfrm>
            <a:off x="1269132" y="7945619"/>
            <a:ext cx="4427694"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Photos or screenshots of relevant articles are also effective in reinforcing a class lesson.</a:t>
            </a:r>
          </a:p>
        </p:txBody>
      </p:sp>
      <p:sp>
        <p:nvSpPr>
          <p:cNvPr id="11" name="TextBox 11"/>
          <p:cNvSpPr txBox="1"/>
          <p:nvPr/>
        </p:nvSpPr>
        <p:spPr>
          <a:xfrm>
            <a:off x="6980363"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Maximize this space for additional resources you want to share with your students.</a:t>
            </a:r>
          </a:p>
        </p:txBody>
      </p:sp>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1891982"/>
            <a:chOff x="0" y="0"/>
            <a:chExt cx="4447740" cy="252264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7" name="TextBox 7"/>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Cap off a productive class with key summary points students can easily remember.</a:t>
              </a:r>
            </a:p>
          </p:txBody>
        </p:sp>
      </p:grpSp>
      <p:grpSp>
        <p:nvGrpSpPr>
          <p:cNvPr id="8" name="Group 8"/>
          <p:cNvGrpSpPr/>
          <p:nvPr/>
        </p:nvGrpSpPr>
        <p:grpSpPr>
          <a:xfrm>
            <a:off x="7738127" y="5074734"/>
            <a:ext cx="3335805" cy="1891982"/>
            <a:chOff x="0" y="0"/>
            <a:chExt cx="4447740" cy="2522643"/>
          </a:xfrm>
        </p:grpSpPr>
        <p:sp>
          <p:nvSpPr>
            <p:cNvPr id="9" name="TextBox 9"/>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0" name="TextBox 10"/>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1" name="Group 11"/>
          <p:cNvGrpSpPr/>
          <p:nvPr/>
        </p:nvGrpSpPr>
        <p:grpSpPr>
          <a:xfrm>
            <a:off x="13289342" y="5074734"/>
            <a:ext cx="3335805" cy="1539557"/>
            <a:chOff x="0" y="0"/>
            <a:chExt cx="4447740" cy="2052743"/>
          </a:xfrm>
        </p:grpSpPr>
        <p:sp>
          <p:nvSpPr>
            <p:cNvPr id="12" name="TextBox 12"/>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3" name="TextBox 13"/>
            <p:cNvSpPr txBox="1"/>
            <p:nvPr/>
          </p:nvSpPr>
          <p:spPr>
            <a:xfrm>
              <a:off x="0" y="663152"/>
              <a:ext cx="4447740" cy="13895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Recaps</a:t>
              </a:r>
              <a:r>
                <a:rPr lang="en-US" sz="2000" u="none">
                  <a:solidFill>
                    <a:srgbClr val="000000"/>
                  </a:solidFill>
                  <a:latin typeface="Muli Regular"/>
                </a:rPr>
                <a:t> can also be led by students for a more enriching experience.</a:t>
              </a:r>
            </a:p>
          </p:txBody>
        </p:sp>
      </p:grpSp>
      <p:grpSp>
        <p:nvGrpSpPr>
          <p:cNvPr id="14" name="Group 14"/>
          <p:cNvGrpSpPr/>
          <p:nvPr/>
        </p:nvGrpSpPr>
        <p:grpSpPr>
          <a:xfrm>
            <a:off x="7738127" y="5074734"/>
            <a:ext cx="3335805" cy="1891982"/>
            <a:chOff x="0" y="0"/>
            <a:chExt cx="4447740" cy="2522643"/>
          </a:xfrm>
        </p:grpSpPr>
        <p:sp>
          <p:nvSpPr>
            <p:cNvPr id="15" name="TextBox 15"/>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6" name="TextBox 16"/>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7" name="Group 17"/>
          <p:cNvGrpSpPr/>
          <p:nvPr/>
        </p:nvGrpSpPr>
        <p:grpSpPr>
          <a:xfrm>
            <a:off x="7738127" y="5074734"/>
            <a:ext cx="3335805" cy="1891982"/>
            <a:chOff x="0" y="0"/>
            <a:chExt cx="4447740" cy="2522643"/>
          </a:xfrm>
        </p:grpSpPr>
        <p:sp>
          <p:nvSpPr>
            <p:cNvPr id="18" name="TextBox 18"/>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9" name="TextBox 19"/>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2043113" y="3127571"/>
            <a:ext cx="5829300" cy="4031859"/>
            <a:chOff x="0" y="0"/>
            <a:chExt cx="7772400" cy="5375812"/>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7"/>
              <a:ext cx="7772400" cy="16427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8285642" y="1077931"/>
            <a:ext cx="1333688" cy="1193045"/>
          </a:xfrm>
          <a:prstGeom prst="rect">
            <a:avLst/>
          </a:prstGeom>
        </p:spPr>
      </p:pic>
      <p:pic>
        <p:nvPicPr>
          <p:cNvPr id="7"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screen">
                <a:extLst>
                  <a:ext uri="{28A0092B-C50C-407E-A947-70E740481C1C}">
                    <a14:useLocalDpi xmlns:a14="http://schemas.microsoft.com/office/drawing/2010/main"/>
                  </a:ext>
                </a:extLst>
              </a:blip>
              <a:stretch>
                <a:fillRect t="26"/>
              </a:stretch>
            </a:blipFill>
          </p:spPr>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81905" y="7911358"/>
            <a:ext cx="1324190" cy="1324190"/>
          </a:xfrm>
          <a:prstGeom prst="rect">
            <a:avLst/>
          </a:prstGeom>
        </p:spPr>
      </p:pic>
      <p:pic>
        <p:nvPicPr>
          <p:cNvPr id="3" name="Picture 3"/>
          <p:cNvPicPr>
            <a:picLocks noChangeAspect="1"/>
          </p:cNvPicPr>
          <p:nvPr/>
        </p:nvPicPr>
        <p:blipFill>
          <a:blip r:embed="rId3"/>
          <a:srcRect/>
          <a:stretch>
            <a:fillRect/>
          </a:stretch>
        </p:blipFill>
        <p:spPr>
          <a:xfrm>
            <a:off x="8500627" y="6190693"/>
            <a:ext cx="1324190" cy="1324190"/>
          </a:xfrm>
          <a:prstGeom prst="rect">
            <a:avLst/>
          </a:prstGeom>
        </p:spPr>
      </p:pic>
      <p:pic>
        <p:nvPicPr>
          <p:cNvPr id="4" name="Picture 4"/>
          <p:cNvPicPr>
            <a:picLocks noChangeAspect="1"/>
          </p:cNvPicPr>
          <p:nvPr/>
        </p:nvPicPr>
        <p:blipFill>
          <a:blip r:embed="rId4"/>
          <a:srcRect/>
          <a:stretch>
            <a:fillRect/>
          </a:stretch>
        </p:blipFill>
        <p:spPr>
          <a:xfrm>
            <a:off x="8481905" y="4470029"/>
            <a:ext cx="1324190" cy="1324190"/>
          </a:xfrm>
          <a:prstGeom prst="rect">
            <a:avLst/>
          </a:prstGeom>
        </p:spPr>
      </p:pic>
      <p:pic>
        <p:nvPicPr>
          <p:cNvPr id="5" name="Picture 5"/>
          <p:cNvPicPr>
            <a:picLocks noChangeAspect="1"/>
          </p:cNvPicPr>
          <p:nvPr/>
        </p:nvPicPr>
        <p:blipFill>
          <a:blip r:embed="rId5"/>
          <a:srcRect/>
          <a:stretch>
            <a:fillRect/>
          </a:stretch>
        </p:blipFill>
        <p:spPr>
          <a:xfrm>
            <a:off x="8481905" y="2749364"/>
            <a:ext cx="1324190" cy="1324190"/>
          </a:xfrm>
          <a:prstGeom prst="rect">
            <a:avLst/>
          </a:prstGeom>
        </p:spPr>
      </p:pic>
      <p:pic>
        <p:nvPicPr>
          <p:cNvPr id="6" name="Picture 6"/>
          <p:cNvPicPr>
            <a:picLocks noChangeAspect="1"/>
          </p:cNvPicPr>
          <p:nvPr/>
        </p:nvPicPr>
        <p:blipFill>
          <a:blip r:embed="rId6"/>
          <a:srcRect/>
          <a:stretch>
            <a:fillRect/>
          </a:stretch>
        </p:blipFill>
        <p:spPr>
          <a:xfrm>
            <a:off x="8500627" y="1028700"/>
            <a:ext cx="1324190" cy="1324190"/>
          </a:xfrm>
          <a:prstGeom prst="rect">
            <a:avLst/>
          </a:prstGeom>
        </p:spPr>
      </p:pic>
      <p:pic>
        <p:nvPicPr>
          <p:cNvPr id="7" name="Picture 7"/>
          <p:cNvPicPr>
            <a:picLocks noChangeAspect="1"/>
          </p:cNvPicPr>
          <p:nvPr/>
        </p:nvPicPr>
        <p:blipFill>
          <a:blip r:embed="rId7"/>
          <a:srcRect/>
          <a:stretch>
            <a:fillRect/>
          </a:stretch>
        </p:blipFill>
        <p:spPr>
          <a:xfrm>
            <a:off x="10359248" y="7911358"/>
            <a:ext cx="1324190" cy="1324190"/>
          </a:xfrm>
          <a:prstGeom prst="rect">
            <a:avLst/>
          </a:prstGeom>
        </p:spPr>
      </p:pic>
      <p:pic>
        <p:nvPicPr>
          <p:cNvPr id="8" name="Picture 8"/>
          <p:cNvPicPr>
            <a:picLocks noChangeAspect="1"/>
          </p:cNvPicPr>
          <p:nvPr/>
        </p:nvPicPr>
        <p:blipFill>
          <a:blip r:embed="rId8"/>
          <a:srcRect/>
          <a:stretch>
            <a:fillRect/>
          </a:stretch>
        </p:blipFill>
        <p:spPr>
          <a:xfrm>
            <a:off x="10359248" y="6190693"/>
            <a:ext cx="1324190" cy="1324190"/>
          </a:xfrm>
          <a:prstGeom prst="rect">
            <a:avLst/>
          </a:prstGeom>
        </p:spPr>
      </p:pic>
      <p:pic>
        <p:nvPicPr>
          <p:cNvPr id="9" name="Picture 9"/>
          <p:cNvPicPr>
            <a:picLocks noChangeAspect="1"/>
          </p:cNvPicPr>
          <p:nvPr/>
        </p:nvPicPr>
        <p:blipFill>
          <a:blip r:embed="rId9"/>
          <a:srcRect/>
          <a:stretch>
            <a:fillRect/>
          </a:stretch>
        </p:blipFill>
        <p:spPr>
          <a:xfrm>
            <a:off x="10359248" y="4470029"/>
            <a:ext cx="1324190" cy="1324190"/>
          </a:xfrm>
          <a:prstGeom prst="rect">
            <a:avLst/>
          </a:prstGeom>
        </p:spPr>
      </p:pic>
      <p:pic>
        <p:nvPicPr>
          <p:cNvPr id="10" name="Picture 10"/>
          <p:cNvPicPr>
            <a:picLocks noChangeAspect="1"/>
          </p:cNvPicPr>
          <p:nvPr/>
        </p:nvPicPr>
        <p:blipFill>
          <a:blip r:embed="rId10"/>
          <a:srcRect/>
          <a:stretch>
            <a:fillRect/>
          </a:stretch>
        </p:blipFill>
        <p:spPr>
          <a:xfrm>
            <a:off x="10359248" y="2749364"/>
            <a:ext cx="1324190" cy="1324190"/>
          </a:xfrm>
          <a:prstGeom prst="rect">
            <a:avLst/>
          </a:prstGeom>
        </p:spPr>
      </p:pic>
      <p:pic>
        <p:nvPicPr>
          <p:cNvPr id="11" name="Picture 11"/>
          <p:cNvPicPr>
            <a:picLocks noChangeAspect="1"/>
          </p:cNvPicPr>
          <p:nvPr/>
        </p:nvPicPr>
        <p:blipFill>
          <a:blip r:embed="rId11"/>
          <a:srcRect/>
          <a:stretch>
            <a:fillRect/>
          </a:stretch>
        </p:blipFill>
        <p:spPr>
          <a:xfrm>
            <a:off x="10359248" y="1028700"/>
            <a:ext cx="1324190" cy="1324190"/>
          </a:xfrm>
          <a:prstGeom prst="rect">
            <a:avLst/>
          </a:prstGeom>
        </p:spPr>
      </p:pic>
      <p:pic>
        <p:nvPicPr>
          <p:cNvPr id="12" name="Picture 12"/>
          <p:cNvPicPr>
            <a:picLocks noChangeAspect="1"/>
          </p:cNvPicPr>
          <p:nvPr/>
        </p:nvPicPr>
        <p:blipFill>
          <a:blip r:embed="rId12"/>
          <a:srcRect/>
          <a:stretch>
            <a:fillRect/>
          </a:stretch>
        </p:blipFill>
        <p:spPr>
          <a:xfrm>
            <a:off x="12217869" y="7911358"/>
            <a:ext cx="1324190" cy="1324190"/>
          </a:xfrm>
          <a:prstGeom prst="rect">
            <a:avLst/>
          </a:prstGeom>
        </p:spPr>
      </p:pic>
      <p:pic>
        <p:nvPicPr>
          <p:cNvPr id="13" name="Picture 13"/>
          <p:cNvPicPr>
            <a:picLocks noChangeAspect="1"/>
          </p:cNvPicPr>
          <p:nvPr/>
        </p:nvPicPr>
        <p:blipFill>
          <a:blip r:embed="rId13"/>
          <a:srcRect/>
          <a:stretch>
            <a:fillRect/>
          </a:stretch>
        </p:blipFill>
        <p:spPr>
          <a:xfrm>
            <a:off x="12099627" y="6190693"/>
            <a:ext cx="1324190" cy="1324190"/>
          </a:xfrm>
          <a:prstGeom prst="rect">
            <a:avLst/>
          </a:prstGeom>
        </p:spPr>
      </p:pic>
      <p:pic>
        <p:nvPicPr>
          <p:cNvPr id="14" name="Picture 14"/>
          <p:cNvPicPr>
            <a:picLocks noChangeAspect="1"/>
          </p:cNvPicPr>
          <p:nvPr/>
        </p:nvPicPr>
        <p:blipFill>
          <a:blip r:embed="rId14"/>
          <a:srcRect/>
          <a:stretch>
            <a:fillRect/>
          </a:stretch>
        </p:blipFill>
        <p:spPr>
          <a:xfrm>
            <a:off x="12217869" y="4470029"/>
            <a:ext cx="1324190" cy="1324190"/>
          </a:xfrm>
          <a:prstGeom prst="rect">
            <a:avLst/>
          </a:prstGeom>
        </p:spPr>
      </p:pic>
      <p:pic>
        <p:nvPicPr>
          <p:cNvPr id="15" name="Picture 15"/>
          <p:cNvPicPr>
            <a:picLocks noChangeAspect="1"/>
          </p:cNvPicPr>
          <p:nvPr/>
        </p:nvPicPr>
        <p:blipFill>
          <a:blip r:embed="rId15"/>
          <a:srcRect/>
          <a:stretch>
            <a:fillRect/>
          </a:stretch>
        </p:blipFill>
        <p:spPr>
          <a:xfrm>
            <a:off x="12217869" y="2749364"/>
            <a:ext cx="1324190" cy="1324190"/>
          </a:xfrm>
          <a:prstGeom prst="rect">
            <a:avLst/>
          </a:prstGeom>
        </p:spPr>
      </p:pic>
      <p:pic>
        <p:nvPicPr>
          <p:cNvPr id="16" name="Picture 16"/>
          <p:cNvPicPr>
            <a:picLocks noChangeAspect="1"/>
          </p:cNvPicPr>
          <p:nvPr/>
        </p:nvPicPr>
        <p:blipFill>
          <a:blip r:embed="rId16"/>
          <a:srcRect/>
          <a:stretch>
            <a:fillRect/>
          </a:stretch>
        </p:blipFill>
        <p:spPr>
          <a:xfrm>
            <a:off x="12217869" y="1028700"/>
            <a:ext cx="1324190" cy="1324190"/>
          </a:xfrm>
          <a:prstGeom prst="rect">
            <a:avLst/>
          </a:prstGeom>
        </p:spPr>
      </p:pic>
      <p:pic>
        <p:nvPicPr>
          <p:cNvPr id="17" name="Picture 17"/>
          <p:cNvPicPr>
            <a:picLocks noChangeAspect="1"/>
          </p:cNvPicPr>
          <p:nvPr/>
        </p:nvPicPr>
        <p:blipFill>
          <a:blip r:embed="rId17"/>
          <a:srcRect/>
          <a:stretch>
            <a:fillRect/>
          </a:stretch>
        </p:blipFill>
        <p:spPr>
          <a:xfrm>
            <a:off x="14076490" y="7911358"/>
            <a:ext cx="1324190" cy="1324190"/>
          </a:xfrm>
          <a:prstGeom prst="rect">
            <a:avLst/>
          </a:prstGeom>
        </p:spPr>
      </p:pic>
      <p:pic>
        <p:nvPicPr>
          <p:cNvPr id="18" name="Picture 18"/>
          <p:cNvPicPr>
            <a:picLocks noChangeAspect="1"/>
          </p:cNvPicPr>
          <p:nvPr/>
        </p:nvPicPr>
        <p:blipFill>
          <a:blip r:embed="rId18"/>
          <a:srcRect/>
          <a:stretch>
            <a:fillRect/>
          </a:stretch>
        </p:blipFill>
        <p:spPr>
          <a:xfrm>
            <a:off x="14076490" y="6190693"/>
            <a:ext cx="1324190" cy="1324190"/>
          </a:xfrm>
          <a:prstGeom prst="rect">
            <a:avLst/>
          </a:prstGeom>
        </p:spPr>
      </p:pic>
      <p:pic>
        <p:nvPicPr>
          <p:cNvPr id="19" name="Picture 19"/>
          <p:cNvPicPr>
            <a:picLocks noChangeAspect="1"/>
          </p:cNvPicPr>
          <p:nvPr/>
        </p:nvPicPr>
        <p:blipFill>
          <a:blip r:embed="rId19"/>
          <a:srcRect/>
          <a:stretch>
            <a:fillRect/>
          </a:stretch>
        </p:blipFill>
        <p:spPr>
          <a:xfrm>
            <a:off x="14076490" y="4470029"/>
            <a:ext cx="1324190" cy="1324190"/>
          </a:xfrm>
          <a:prstGeom prst="rect">
            <a:avLst/>
          </a:prstGeom>
        </p:spPr>
      </p:pic>
      <p:pic>
        <p:nvPicPr>
          <p:cNvPr id="20" name="Picture 20"/>
          <p:cNvPicPr>
            <a:picLocks noChangeAspect="1"/>
          </p:cNvPicPr>
          <p:nvPr/>
        </p:nvPicPr>
        <p:blipFill>
          <a:blip r:embed="rId20"/>
          <a:srcRect/>
          <a:stretch>
            <a:fillRect/>
          </a:stretch>
        </p:blipFill>
        <p:spPr>
          <a:xfrm>
            <a:off x="14076490" y="2749364"/>
            <a:ext cx="1324190" cy="1324190"/>
          </a:xfrm>
          <a:prstGeom prst="rect">
            <a:avLst/>
          </a:prstGeom>
        </p:spPr>
      </p:pic>
      <p:pic>
        <p:nvPicPr>
          <p:cNvPr id="21" name="Picture 21"/>
          <p:cNvPicPr>
            <a:picLocks noChangeAspect="1"/>
          </p:cNvPicPr>
          <p:nvPr/>
        </p:nvPicPr>
        <p:blipFill>
          <a:blip r:embed="rId21"/>
          <a:srcRect/>
          <a:stretch>
            <a:fillRect/>
          </a:stretch>
        </p:blipFill>
        <p:spPr>
          <a:xfrm>
            <a:off x="14076490" y="1028700"/>
            <a:ext cx="1324190" cy="1324190"/>
          </a:xfrm>
          <a:prstGeom prst="rect">
            <a:avLst/>
          </a:prstGeom>
        </p:spPr>
      </p:pic>
      <p:pic>
        <p:nvPicPr>
          <p:cNvPr id="22" name="Picture 22"/>
          <p:cNvPicPr>
            <a:picLocks noChangeAspect="1"/>
          </p:cNvPicPr>
          <p:nvPr/>
        </p:nvPicPr>
        <p:blipFill>
          <a:blip r:embed="rId22"/>
          <a:srcRect/>
          <a:stretch>
            <a:fillRect/>
          </a:stretch>
        </p:blipFill>
        <p:spPr>
          <a:xfrm>
            <a:off x="15935110" y="7911358"/>
            <a:ext cx="1324190" cy="1324190"/>
          </a:xfrm>
          <a:prstGeom prst="rect">
            <a:avLst/>
          </a:prstGeom>
        </p:spPr>
      </p:pic>
      <p:pic>
        <p:nvPicPr>
          <p:cNvPr id="23" name="Picture 23"/>
          <p:cNvPicPr>
            <a:picLocks noChangeAspect="1"/>
          </p:cNvPicPr>
          <p:nvPr/>
        </p:nvPicPr>
        <p:blipFill>
          <a:blip r:embed="rId23"/>
          <a:srcRect/>
          <a:stretch>
            <a:fillRect/>
          </a:stretch>
        </p:blipFill>
        <p:spPr>
          <a:xfrm>
            <a:off x="15935110" y="6190693"/>
            <a:ext cx="1324190" cy="1324190"/>
          </a:xfrm>
          <a:prstGeom prst="rect">
            <a:avLst/>
          </a:prstGeom>
        </p:spPr>
      </p:pic>
      <p:pic>
        <p:nvPicPr>
          <p:cNvPr id="24" name="Picture 24"/>
          <p:cNvPicPr>
            <a:picLocks noChangeAspect="1"/>
          </p:cNvPicPr>
          <p:nvPr/>
        </p:nvPicPr>
        <p:blipFill>
          <a:blip r:embed="rId24"/>
          <a:srcRect/>
          <a:stretch>
            <a:fillRect/>
          </a:stretch>
        </p:blipFill>
        <p:spPr>
          <a:xfrm>
            <a:off x="15935110" y="4470029"/>
            <a:ext cx="1324190" cy="1324190"/>
          </a:xfrm>
          <a:prstGeom prst="rect">
            <a:avLst/>
          </a:prstGeom>
        </p:spPr>
      </p:pic>
      <p:pic>
        <p:nvPicPr>
          <p:cNvPr id="25" name="Picture 25"/>
          <p:cNvPicPr>
            <a:picLocks noChangeAspect="1"/>
          </p:cNvPicPr>
          <p:nvPr/>
        </p:nvPicPr>
        <p:blipFill>
          <a:blip r:embed="rId25"/>
          <a:srcRect/>
          <a:stretch>
            <a:fillRect/>
          </a:stretch>
        </p:blipFill>
        <p:spPr>
          <a:xfrm>
            <a:off x="15935110" y="2749364"/>
            <a:ext cx="1324190" cy="1324190"/>
          </a:xfrm>
          <a:prstGeom prst="rect">
            <a:avLst/>
          </a:prstGeom>
        </p:spPr>
      </p:pic>
      <p:pic>
        <p:nvPicPr>
          <p:cNvPr id="26" name="Picture 26"/>
          <p:cNvPicPr>
            <a:picLocks noChangeAspect="1"/>
          </p:cNvPicPr>
          <p:nvPr/>
        </p:nvPicPr>
        <p:blipFill>
          <a:blip r:embed="rId26"/>
          <a:srcRect/>
          <a:stretch>
            <a:fillRect/>
          </a:stretch>
        </p:blipFill>
        <p:spPr>
          <a:xfrm>
            <a:off x="15935110" y="1028700"/>
            <a:ext cx="1324190" cy="1324190"/>
          </a:xfrm>
          <a:prstGeom prst="rect">
            <a:avLst/>
          </a:prstGeom>
        </p:spPr>
      </p:pic>
      <p:grpSp>
        <p:nvGrpSpPr>
          <p:cNvPr id="27" name="Group 27"/>
          <p:cNvGrpSpPr/>
          <p:nvPr/>
        </p:nvGrpSpPr>
        <p:grpSpPr>
          <a:xfrm>
            <a:off x="1393394" y="3852970"/>
            <a:ext cx="5299030" cy="2581060"/>
            <a:chOff x="0" y="0"/>
            <a:chExt cx="7065373" cy="3441414"/>
          </a:xfrm>
        </p:grpSpPr>
        <p:pic>
          <p:nvPicPr>
            <p:cNvPr id="28" name="Picture 28"/>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a:xfrm rot="244331">
              <a:off x="672276" y="200843"/>
              <a:ext cx="5720821" cy="1809860"/>
            </a:xfrm>
            <a:prstGeom prst="rect">
              <a:avLst/>
            </a:prstGeom>
          </p:spPr>
        </p:pic>
        <p:sp>
          <p:nvSpPr>
            <p:cNvPr id="29" name="TextBox 29"/>
            <p:cNvSpPr txBox="1"/>
            <p:nvPr/>
          </p:nvSpPr>
          <p:spPr>
            <a:xfrm>
              <a:off x="0" y="2357469"/>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30" name="TextBox 30"/>
            <p:cNvSpPr txBox="1"/>
            <p:nvPr/>
          </p:nvSpPr>
          <p:spPr>
            <a:xfrm>
              <a:off x="1122602" y="399658"/>
              <a:ext cx="4820168"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ICONS</a:t>
              </a:r>
            </a:p>
          </p:txBody>
        </p:sp>
      </p:grpSp>
      <p:pic>
        <p:nvPicPr>
          <p:cNvPr id="31" name="Picture 23"/>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23302" y="3748123"/>
            <a:ext cx="5299030" cy="2790754"/>
            <a:chOff x="0" y="0"/>
            <a:chExt cx="7065373" cy="3721005"/>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265208" y="229425"/>
              <a:ext cx="6534957" cy="2067423"/>
            </a:xfrm>
            <a:prstGeom prst="rect">
              <a:avLst/>
            </a:prstGeom>
          </p:spPr>
        </p:pic>
        <p:sp>
          <p:nvSpPr>
            <p:cNvPr id="4" name="TextBox 4"/>
            <p:cNvSpPr txBox="1"/>
            <p:nvPr/>
          </p:nvSpPr>
          <p:spPr>
            <a:xfrm>
              <a:off x="0" y="2637060"/>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5" name="TextBox 5"/>
            <p:cNvSpPr txBox="1"/>
            <p:nvPr/>
          </p:nvSpPr>
          <p:spPr>
            <a:xfrm>
              <a:off x="415186" y="557021"/>
              <a:ext cx="6450137"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RESOURCES</a:t>
              </a:r>
            </a:p>
          </p:txBody>
        </p:sp>
      </p:grpSp>
      <p:pic>
        <p:nvPicPr>
          <p:cNvPr id="6" name="Picture 6"/>
          <p:cNvPicPr>
            <a:picLocks noChangeAspect="1"/>
          </p:cNvPicPr>
          <p:nvPr/>
        </p:nvPicPr>
        <p:blipFill>
          <a:blip r:embed="rId3"/>
          <a:srcRect/>
          <a:stretch>
            <a:fillRect/>
          </a:stretch>
        </p:blipFill>
        <p:spPr>
          <a:xfrm>
            <a:off x="11889524" y="1194639"/>
            <a:ext cx="915168" cy="1010728"/>
          </a:xfrm>
          <a:prstGeom prst="rect">
            <a:avLst/>
          </a:prstGeom>
        </p:spPr>
      </p:pic>
      <p:pic>
        <p:nvPicPr>
          <p:cNvPr id="7" name="Picture 7"/>
          <p:cNvPicPr>
            <a:picLocks noChangeAspect="1"/>
          </p:cNvPicPr>
          <p:nvPr/>
        </p:nvPicPr>
        <p:blipFill>
          <a:blip r:embed="rId4"/>
          <a:srcRect/>
          <a:stretch>
            <a:fillRect/>
          </a:stretch>
        </p:blipFill>
        <p:spPr>
          <a:xfrm>
            <a:off x="9893832" y="1754082"/>
            <a:ext cx="705723" cy="1196140"/>
          </a:xfrm>
          <a:prstGeom prst="rect">
            <a:avLst/>
          </a:prstGeom>
        </p:spPr>
      </p:pic>
      <p:pic>
        <p:nvPicPr>
          <p:cNvPr id="8" name="Picture 8"/>
          <p:cNvPicPr>
            <a:picLocks noChangeAspect="1"/>
          </p:cNvPicPr>
          <p:nvPr/>
        </p:nvPicPr>
        <p:blipFill>
          <a:blip r:embed="rId5"/>
          <a:srcRect/>
          <a:stretch>
            <a:fillRect/>
          </a:stretch>
        </p:blipFill>
        <p:spPr>
          <a:xfrm>
            <a:off x="9971404" y="2074373"/>
            <a:ext cx="1529768" cy="2008048"/>
          </a:xfrm>
          <a:prstGeom prst="rect">
            <a:avLst/>
          </a:prstGeom>
        </p:spPr>
      </p:pic>
      <p:pic>
        <p:nvPicPr>
          <p:cNvPr id="9" name="Picture 9"/>
          <p:cNvPicPr>
            <a:picLocks noChangeAspect="1"/>
          </p:cNvPicPr>
          <p:nvPr/>
        </p:nvPicPr>
        <p:blipFill>
          <a:blip r:embed="rId6"/>
          <a:srcRect/>
          <a:stretch>
            <a:fillRect/>
          </a:stretch>
        </p:blipFill>
        <p:spPr>
          <a:xfrm>
            <a:off x="8394316" y="1194639"/>
            <a:ext cx="826577" cy="1185137"/>
          </a:xfrm>
          <a:prstGeom prst="rect">
            <a:avLst/>
          </a:prstGeom>
        </p:spPr>
      </p:pic>
      <p:pic>
        <p:nvPicPr>
          <p:cNvPr id="10" name="Picture 10"/>
          <p:cNvPicPr>
            <a:picLocks noChangeAspect="1"/>
          </p:cNvPicPr>
          <p:nvPr/>
        </p:nvPicPr>
        <p:blipFill>
          <a:blip r:embed="rId7"/>
          <a:srcRect/>
          <a:stretch>
            <a:fillRect/>
          </a:stretch>
        </p:blipFill>
        <p:spPr>
          <a:xfrm>
            <a:off x="13807703" y="2251601"/>
            <a:ext cx="716487" cy="2008048"/>
          </a:xfrm>
          <a:prstGeom prst="rect">
            <a:avLst/>
          </a:prstGeom>
        </p:spPr>
      </p:pic>
      <p:pic>
        <p:nvPicPr>
          <p:cNvPr id="11" name="Picture 11"/>
          <p:cNvPicPr>
            <a:picLocks noChangeAspect="1"/>
          </p:cNvPicPr>
          <p:nvPr/>
        </p:nvPicPr>
        <p:blipFill>
          <a:blip r:embed="rId8"/>
          <a:srcRect/>
          <a:stretch>
            <a:fillRect/>
          </a:stretch>
        </p:blipFill>
        <p:spPr>
          <a:xfrm>
            <a:off x="14821111" y="2084460"/>
            <a:ext cx="1729275" cy="2175189"/>
          </a:xfrm>
          <a:prstGeom prst="rect">
            <a:avLst/>
          </a:prstGeom>
        </p:spPr>
      </p:pic>
      <p:pic>
        <p:nvPicPr>
          <p:cNvPr id="12" name="Picture 12"/>
          <p:cNvPicPr>
            <a:picLocks noChangeAspect="1"/>
          </p:cNvPicPr>
          <p:nvPr/>
        </p:nvPicPr>
        <p:blipFill>
          <a:blip r:embed="rId9"/>
          <a:srcRect/>
          <a:stretch>
            <a:fillRect/>
          </a:stretch>
        </p:blipFill>
        <p:spPr>
          <a:xfrm>
            <a:off x="8137955" y="3255626"/>
            <a:ext cx="669650" cy="642864"/>
          </a:xfrm>
          <a:prstGeom prst="rect">
            <a:avLst/>
          </a:prstGeom>
        </p:spPr>
      </p:pic>
      <p:pic>
        <p:nvPicPr>
          <p:cNvPr id="13" name="Picture 13"/>
          <p:cNvPicPr>
            <a:picLocks noChangeAspect="1"/>
          </p:cNvPicPr>
          <p:nvPr/>
        </p:nvPicPr>
        <p:blipFill>
          <a:blip r:embed="rId10"/>
          <a:srcRect/>
          <a:stretch>
            <a:fillRect/>
          </a:stretch>
        </p:blipFill>
        <p:spPr>
          <a:xfrm>
            <a:off x="8211594" y="4630930"/>
            <a:ext cx="1192022" cy="1025139"/>
          </a:xfrm>
          <a:prstGeom prst="rect">
            <a:avLst/>
          </a:prstGeom>
        </p:spPr>
      </p:pic>
      <p:pic>
        <p:nvPicPr>
          <p:cNvPr id="14" name="Picture 14"/>
          <p:cNvPicPr>
            <a:picLocks noChangeAspect="1"/>
          </p:cNvPicPr>
          <p:nvPr/>
        </p:nvPicPr>
        <p:blipFill>
          <a:blip r:embed="rId11"/>
          <a:srcRect/>
          <a:stretch>
            <a:fillRect/>
          </a:stretch>
        </p:blipFill>
        <p:spPr>
          <a:xfrm>
            <a:off x="10121663" y="4743809"/>
            <a:ext cx="955782" cy="799381"/>
          </a:xfrm>
          <a:prstGeom prst="rect">
            <a:avLst/>
          </a:prstGeom>
        </p:spPr>
      </p:pic>
      <p:pic>
        <p:nvPicPr>
          <p:cNvPr id="15" name="Picture 15"/>
          <p:cNvPicPr>
            <a:picLocks noChangeAspect="1"/>
          </p:cNvPicPr>
          <p:nvPr/>
        </p:nvPicPr>
        <p:blipFill>
          <a:blip r:embed="rId12"/>
          <a:srcRect/>
          <a:stretch>
            <a:fillRect/>
          </a:stretch>
        </p:blipFill>
        <p:spPr>
          <a:xfrm>
            <a:off x="11318774" y="2951595"/>
            <a:ext cx="1849748" cy="946895"/>
          </a:xfrm>
          <a:prstGeom prst="rect">
            <a:avLst/>
          </a:prstGeom>
        </p:spPr>
      </p:pic>
      <p:pic>
        <p:nvPicPr>
          <p:cNvPr id="16" name="Picture 16"/>
          <p:cNvPicPr>
            <a:picLocks noChangeAspect="1"/>
          </p:cNvPicPr>
          <p:nvPr/>
        </p:nvPicPr>
        <p:blipFill>
          <a:blip r:embed="rId13"/>
          <a:srcRect/>
          <a:stretch>
            <a:fillRect/>
          </a:stretch>
        </p:blipFill>
        <p:spPr>
          <a:xfrm>
            <a:off x="13316863" y="1384111"/>
            <a:ext cx="3008497" cy="631784"/>
          </a:xfrm>
          <a:prstGeom prst="rect">
            <a:avLst/>
          </a:prstGeom>
        </p:spPr>
      </p:pic>
      <p:pic>
        <p:nvPicPr>
          <p:cNvPr id="17" name="Picture 17"/>
          <p:cNvPicPr>
            <a:picLocks noChangeAspect="1"/>
          </p:cNvPicPr>
          <p:nvPr/>
        </p:nvPicPr>
        <p:blipFill>
          <a:blip r:embed="rId14"/>
          <a:srcRect/>
          <a:stretch>
            <a:fillRect/>
          </a:stretch>
        </p:blipFill>
        <p:spPr>
          <a:xfrm>
            <a:off x="11633295" y="4406609"/>
            <a:ext cx="837073" cy="990619"/>
          </a:xfrm>
          <a:prstGeom prst="rect">
            <a:avLst/>
          </a:prstGeom>
        </p:spPr>
      </p:pic>
      <p:pic>
        <p:nvPicPr>
          <p:cNvPr id="18" name="Picture 18"/>
          <p:cNvPicPr>
            <a:picLocks noChangeAspect="1"/>
          </p:cNvPicPr>
          <p:nvPr/>
        </p:nvPicPr>
        <p:blipFill>
          <a:blip r:embed="rId15"/>
          <a:srcRect/>
          <a:stretch>
            <a:fillRect/>
          </a:stretch>
        </p:blipFill>
        <p:spPr>
          <a:xfrm>
            <a:off x="13168522" y="4564048"/>
            <a:ext cx="749862" cy="833180"/>
          </a:xfrm>
          <a:prstGeom prst="rect">
            <a:avLst/>
          </a:prstGeom>
        </p:spPr>
      </p:pic>
      <p:pic>
        <p:nvPicPr>
          <p:cNvPr id="19" name="Picture 19"/>
          <p:cNvPicPr>
            <a:picLocks noChangeAspect="1"/>
          </p:cNvPicPr>
          <p:nvPr/>
        </p:nvPicPr>
        <p:blipFill>
          <a:blip r:embed="rId16"/>
          <a:srcRect/>
          <a:stretch>
            <a:fillRect/>
          </a:stretch>
        </p:blipFill>
        <p:spPr>
          <a:xfrm rot="1007650">
            <a:off x="14250918" y="4921967"/>
            <a:ext cx="2563496" cy="256350"/>
          </a:xfrm>
          <a:prstGeom prst="rect">
            <a:avLst/>
          </a:prstGeom>
        </p:spPr>
      </p:pic>
      <p:pic>
        <p:nvPicPr>
          <p:cNvPr id="20" name="Picture 20"/>
          <p:cNvPicPr>
            <a:picLocks noChangeAspect="1"/>
          </p:cNvPicPr>
          <p:nvPr/>
        </p:nvPicPr>
        <p:blipFill>
          <a:blip r:embed="rId17"/>
          <a:srcRect/>
          <a:stretch>
            <a:fillRect/>
          </a:stretch>
        </p:blipFill>
        <p:spPr>
          <a:xfrm>
            <a:off x="10514767" y="8497792"/>
            <a:ext cx="1256094" cy="760508"/>
          </a:xfrm>
          <a:prstGeom prst="rect">
            <a:avLst/>
          </a:prstGeom>
        </p:spPr>
      </p:pic>
      <p:pic>
        <p:nvPicPr>
          <p:cNvPr id="21" name="Picture 21"/>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0496332" y="7813581"/>
            <a:ext cx="1256094" cy="397382"/>
          </a:xfrm>
          <a:prstGeom prst="rect">
            <a:avLst/>
          </a:prstGeom>
        </p:spPr>
      </p:pic>
      <p:pic>
        <p:nvPicPr>
          <p:cNvPr id="22" name="Picture 22"/>
          <p:cNvPicPr>
            <a:picLocks noChangeAspect="1"/>
          </p:cNvPicPr>
          <p:nvPr/>
        </p:nvPicPr>
        <p:blipFill>
          <a:blip r:embed="rId19"/>
          <a:srcRect/>
          <a:stretch>
            <a:fillRect/>
          </a:stretch>
        </p:blipFill>
        <p:spPr>
          <a:xfrm>
            <a:off x="10514767" y="6075485"/>
            <a:ext cx="1256094" cy="694277"/>
          </a:xfrm>
          <a:prstGeom prst="rect">
            <a:avLst/>
          </a:prstGeom>
        </p:spPr>
      </p:pic>
      <p:pic>
        <p:nvPicPr>
          <p:cNvPr id="23" name="Picture 23"/>
          <p:cNvPicPr>
            <a:picLocks noChangeAspect="1"/>
          </p:cNvPicPr>
          <p:nvPr/>
        </p:nvPicPr>
        <p:blipFill>
          <a:blip r:embed="rId20"/>
          <a:srcRect/>
          <a:stretch>
            <a:fillRect/>
          </a:stretch>
        </p:blipFill>
        <p:spPr>
          <a:xfrm>
            <a:off x="10514767" y="7238271"/>
            <a:ext cx="1256094" cy="251219"/>
          </a:xfrm>
          <a:prstGeom prst="rect">
            <a:avLst/>
          </a:prstGeom>
        </p:spPr>
      </p:pic>
      <p:pic>
        <p:nvPicPr>
          <p:cNvPr id="24" name="Picture 24"/>
          <p:cNvPicPr>
            <a:picLocks noChangeAspect="1"/>
          </p:cNvPicPr>
          <p:nvPr/>
        </p:nvPicPr>
        <p:blipFill>
          <a:blip r:embed="rId21"/>
          <a:srcRect/>
          <a:stretch>
            <a:fillRect/>
          </a:stretch>
        </p:blipFill>
        <p:spPr>
          <a:xfrm>
            <a:off x="9166609" y="6042816"/>
            <a:ext cx="1059904" cy="953913"/>
          </a:xfrm>
          <a:prstGeom prst="rect">
            <a:avLst/>
          </a:prstGeom>
        </p:spPr>
      </p:pic>
      <p:pic>
        <p:nvPicPr>
          <p:cNvPr id="25" name="Picture 25"/>
          <p:cNvPicPr>
            <a:picLocks noChangeAspect="1"/>
          </p:cNvPicPr>
          <p:nvPr/>
        </p:nvPicPr>
        <p:blipFill>
          <a:blip r:embed="rId22"/>
          <a:srcRect/>
          <a:stretch>
            <a:fillRect/>
          </a:stretch>
        </p:blipFill>
        <p:spPr>
          <a:xfrm>
            <a:off x="9166609" y="7238271"/>
            <a:ext cx="1059904" cy="867194"/>
          </a:xfrm>
          <a:prstGeom prst="rect">
            <a:avLst/>
          </a:prstGeom>
        </p:spPr>
      </p:pic>
      <p:pic>
        <p:nvPicPr>
          <p:cNvPr id="26" name="Picture 26"/>
          <p:cNvPicPr>
            <a:picLocks noChangeAspect="1"/>
          </p:cNvPicPr>
          <p:nvPr/>
        </p:nvPicPr>
        <p:blipFill>
          <a:blip r:embed="rId23"/>
          <a:srcRect/>
          <a:stretch>
            <a:fillRect/>
          </a:stretch>
        </p:blipFill>
        <p:spPr>
          <a:xfrm>
            <a:off x="9166609" y="8263918"/>
            <a:ext cx="1059904" cy="994382"/>
          </a:xfrm>
          <a:prstGeom prst="rect">
            <a:avLst/>
          </a:prstGeom>
        </p:spPr>
      </p:pic>
      <p:pic>
        <p:nvPicPr>
          <p:cNvPr id="27" name="Picture 27"/>
          <p:cNvPicPr>
            <a:picLocks noChangeAspect="1"/>
          </p:cNvPicPr>
          <p:nvPr/>
        </p:nvPicPr>
        <p:blipFill>
          <a:blip r:embed="rId24"/>
          <a:srcRect/>
          <a:stretch>
            <a:fillRect/>
          </a:stretch>
        </p:blipFill>
        <p:spPr>
          <a:xfrm>
            <a:off x="7928309" y="8497792"/>
            <a:ext cx="932015" cy="833730"/>
          </a:xfrm>
          <a:prstGeom prst="rect">
            <a:avLst/>
          </a:prstGeom>
        </p:spPr>
      </p:pic>
      <p:pic>
        <p:nvPicPr>
          <p:cNvPr id="28" name="Picture 28"/>
          <p:cNvPicPr>
            <a:picLocks noChangeAspect="1"/>
          </p:cNvPicPr>
          <p:nvPr/>
        </p:nvPicPr>
        <p:blipFill>
          <a:blip r:embed="rId25"/>
          <a:srcRect/>
          <a:stretch>
            <a:fillRect/>
          </a:stretch>
        </p:blipFill>
        <p:spPr>
          <a:xfrm>
            <a:off x="13676263" y="5965897"/>
            <a:ext cx="1470132" cy="2343689"/>
          </a:xfrm>
          <a:prstGeom prst="rect">
            <a:avLst/>
          </a:prstGeom>
        </p:spPr>
      </p:pic>
      <p:pic>
        <p:nvPicPr>
          <p:cNvPr id="29" name="Picture 29"/>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a:xfrm>
            <a:off x="15295255" y="6075485"/>
            <a:ext cx="1501526" cy="2184760"/>
          </a:xfrm>
          <a:prstGeom prst="rect">
            <a:avLst/>
          </a:prstGeom>
        </p:spPr>
      </p:pic>
      <p:pic>
        <p:nvPicPr>
          <p:cNvPr id="30" name="Picture 30"/>
          <p:cNvPicPr>
            <a:picLocks noChangeAspect="1"/>
          </p:cNvPicPr>
          <p:nvPr/>
        </p:nvPicPr>
        <p:blipFill>
          <a:blip r:embed="rId27"/>
          <a:srcRect/>
          <a:stretch>
            <a:fillRect/>
          </a:stretch>
        </p:blipFill>
        <p:spPr>
          <a:xfrm>
            <a:off x="14821111" y="8524181"/>
            <a:ext cx="1908096" cy="707730"/>
          </a:xfrm>
          <a:prstGeom prst="rect">
            <a:avLst/>
          </a:prstGeom>
        </p:spPr>
      </p:pic>
      <p:pic>
        <p:nvPicPr>
          <p:cNvPr id="31" name="Picture 31"/>
          <p:cNvPicPr>
            <a:picLocks noChangeAspect="1"/>
          </p:cNvPicPr>
          <p:nvPr/>
        </p:nvPicPr>
        <p:blipFill>
          <a:blip r:embed="rId28"/>
          <a:srcRect/>
          <a:stretch>
            <a:fillRect/>
          </a:stretch>
        </p:blipFill>
        <p:spPr>
          <a:xfrm>
            <a:off x="12206088" y="5998286"/>
            <a:ext cx="1269803" cy="1126662"/>
          </a:xfrm>
          <a:prstGeom prst="rect">
            <a:avLst/>
          </a:prstGeom>
        </p:spPr>
      </p:pic>
      <p:pic>
        <p:nvPicPr>
          <p:cNvPr id="32" name="Picture 32"/>
          <p:cNvPicPr>
            <a:picLocks noChangeAspect="1"/>
          </p:cNvPicPr>
          <p:nvPr/>
        </p:nvPicPr>
        <p:blipFill>
          <a:blip r:embed="rId29"/>
          <a:srcRect/>
          <a:stretch>
            <a:fillRect/>
          </a:stretch>
        </p:blipFill>
        <p:spPr>
          <a:xfrm>
            <a:off x="12138738" y="8487570"/>
            <a:ext cx="2311265" cy="731200"/>
          </a:xfrm>
          <a:prstGeom prst="rect">
            <a:avLst/>
          </a:prstGeom>
        </p:spPr>
      </p:pic>
      <p:pic>
        <p:nvPicPr>
          <p:cNvPr id="33" name="Picture 33"/>
          <p:cNvPicPr>
            <a:picLocks noChangeAspect="1"/>
          </p:cNvPicPr>
          <p:nvPr/>
        </p:nvPicPr>
        <p:blipFill>
          <a:blip r:embed="rId30" cstate="screen">
            <a:extLst>
              <a:ext uri="{28A0092B-C50C-407E-A947-70E740481C1C}">
                <a14:useLocalDpi xmlns:a14="http://schemas.microsoft.com/office/drawing/2010/main"/>
              </a:ext>
            </a:extLst>
          </a:blip>
          <a:srcRect/>
          <a:stretch>
            <a:fillRect/>
          </a:stretch>
        </p:blipFill>
        <p:spPr>
          <a:xfrm>
            <a:off x="12133493" y="7233717"/>
            <a:ext cx="1269803" cy="1075870"/>
          </a:xfrm>
          <a:prstGeom prst="rect">
            <a:avLst/>
          </a:prstGeom>
        </p:spPr>
      </p:pic>
      <p:pic>
        <p:nvPicPr>
          <p:cNvPr id="34" name="Picture 34"/>
          <p:cNvPicPr>
            <a:picLocks noChangeAspect="1"/>
          </p:cNvPicPr>
          <p:nvPr/>
        </p:nvPicPr>
        <p:blipFill>
          <a:blip r:embed="rId18"/>
          <a:srcRect/>
          <a:stretch>
            <a:fillRect/>
          </a:stretch>
        </p:blipFill>
        <p:spPr>
          <a:xfrm rot="5667835">
            <a:off x="7264923" y="6762375"/>
            <a:ext cx="2258787" cy="714598"/>
          </a:xfrm>
          <a:prstGeom prst="rect">
            <a:avLst/>
          </a:prstGeom>
        </p:spPr>
      </p:pic>
      <p:pic>
        <p:nvPicPr>
          <p:cNvPr id="35" name="Picture 23"/>
          <p:cNvPicPr>
            <a:picLocks noChangeAspect="1"/>
          </p:cNvPicPr>
          <p:nvPr/>
        </p:nvPicPr>
        <p:blipFill>
          <a:blip r:embed="rId3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p:cNvPicPr>
          <p:nvPr/>
        </p:nvPicPr>
        <p:blipFill>
          <a:blip r:embed="rId3"/>
          <a:srcRect/>
          <a:stretch>
            <a:fillRect/>
          </a:stretch>
        </p:blipFill>
        <p:spPr>
          <a:xfrm rot="5400000">
            <a:off x="10766704" y="2194207"/>
            <a:ext cx="7777713" cy="5588477"/>
          </a:xfrm>
          <a:prstGeom prst="rect">
            <a:avLst/>
          </a:prstGeom>
        </p:spPr>
      </p:pic>
      <p:pic>
        <p:nvPicPr>
          <p:cNvPr id="17" name="Picture 9"/>
          <p:cNvPicPr>
            <a:picLocks noChangeAspect="1"/>
          </p:cNvPicPr>
          <p:nvPr/>
        </p:nvPicPr>
        <p:blipFill>
          <a:blip r:embed="rId4"/>
          <a:srcRect/>
          <a:stretch>
            <a:fillRect/>
          </a:stretch>
        </p:blipFill>
        <p:spPr>
          <a:xfrm rot="134838">
            <a:off x="2361253" y="1234218"/>
            <a:ext cx="8851343" cy="2118183"/>
          </a:xfrm>
          <a:prstGeom prst="rect">
            <a:avLst/>
          </a:prstGeom>
        </p:spPr>
      </p:pic>
      <p:pic>
        <p:nvPicPr>
          <p:cNvPr id="2" name="Picture 2"/>
          <p:cNvPicPr>
            <a:picLocks noChangeAspect="1"/>
          </p:cNvPicPr>
          <p:nvPr/>
        </p:nvPicPr>
        <p:blipFill>
          <a:blip r:embed="rId5"/>
          <a:srcRect/>
          <a:stretch>
            <a:fillRect/>
          </a:stretch>
        </p:blipFill>
        <p:spPr>
          <a:xfrm rot="5400000">
            <a:off x="3975011" y="1077180"/>
            <a:ext cx="5030402" cy="9960241"/>
          </a:xfrm>
          <a:prstGeom prst="rect">
            <a:avLst/>
          </a:prstGeom>
        </p:spPr>
      </p:pic>
      <p:sp>
        <p:nvSpPr>
          <p:cNvPr id="8" name="TextBox 8"/>
          <p:cNvSpPr txBox="1"/>
          <p:nvPr/>
        </p:nvSpPr>
        <p:spPr>
          <a:xfrm>
            <a:off x="2653500" y="4624950"/>
            <a:ext cx="7060234" cy="400559"/>
          </a:xfrm>
          <a:prstGeom prst="rect">
            <a:avLst/>
          </a:prstGeom>
        </p:spPr>
        <p:txBody>
          <a:bodyPr lIns="0" tIns="0" rIns="0" bIns="0" rtlCol="0" anchor="t">
            <a:spAutoFit/>
          </a:bodyPr>
          <a:lstStyle/>
          <a:p>
            <a:pPr algn="ctr">
              <a:lnSpc>
                <a:spcPts val="3359"/>
              </a:lnSpc>
              <a:spcBef>
                <a:spcPct val="0"/>
              </a:spcBef>
            </a:pPr>
            <a:r>
              <a:rPr lang="en-US" sz="2400" dirty="0" smtClean="0">
                <a:solidFill>
                  <a:srgbClr val="000000"/>
                </a:solidFill>
                <a:latin typeface="Muli Regular"/>
              </a:rPr>
              <a:t>.</a:t>
            </a:r>
            <a:endParaRPr lang="en-US" sz="2400" dirty="0">
              <a:solidFill>
                <a:srgbClr val="000000"/>
              </a:solidFill>
              <a:latin typeface="Muli Regular"/>
            </a:endParaRPr>
          </a:p>
        </p:txBody>
      </p:sp>
      <p:sp>
        <p:nvSpPr>
          <p:cNvPr id="9" name="TextBox 9"/>
          <p:cNvSpPr txBox="1"/>
          <p:nvPr/>
        </p:nvSpPr>
        <p:spPr>
          <a:xfrm>
            <a:off x="2291798" y="1853753"/>
            <a:ext cx="8866712" cy="1139825"/>
          </a:xfrm>
          <a:prstGeom prst="rect">
            <a:avLst/>
          </a:prstGeom>
        </p:spPr>
        <p:txBody>
          <a:bodyPr lIns="0" tIns="0" rIns="0" bIns="0" rtlCol="0" anchor="t">
            <a:spAutoFit/>
          </a:bodyPr>
          <a:lstStyle/>
          <a:p>
            <a:pPr algn="ctr">
              <a:lnSpc>
                <a:spcPts val="8800"/>
              </a:lnSpc>
            </a:pPr>
            <a:r>
              <a:rPr lang="en-US" sz="8000" dirty="0" smtClean="0">
                <a:solidFill>
                  <a:srgbClr val="000000"/>
                </a:solidFill>
                <a:latin typeface="Amatic SC Bold"/>
              </a:rPr>
              <a:t>What is litter?</a:t>
            </a:r>
            <a:endParaRPr lang="en-US" sz="8000" dirty="0">
              <a:solidFill>
                <a:srgbClr val="000000"/>
              </a:solidFill>
              <a:latin typeface="Amatic SC Bold"/>
            </a:endParaRPr>
          </a:p>
        </p:txBody>
      </p:sp>
      <p:pic>
        <p:nvPicPr>
          <p:cNvPr id="13" name="Picture 13"/>
          <p:cNvPicPr>
            <a:picLocks noChangeAspect="1"/>
          </p:cNvPicPr>
          <p:nvPr/>
        </p:nvPicPr>
        <p:blipFill>
          <a:blip r:embed="rId6"/>
          <a:srcRect/>
          <a:stretch>
            <a:fillRect/>
          </a:stretch>
        </p:blipFill>
        <p:spPr>
          <a:xfrm rot="4460592">
            <a:off x="17042774" y="758628"/>
            <a:ext cx="516571" cy="495908"/>
          </a:xfrm>
          <a:prstGeom prst="rect">
            <a:avLst/>
          </a:prstGeom>
        </p:spPr>
      </p:pic>
      <p:pic>
        <p:nvPicPr>
          <p:cNvPr id="20"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2205388" y="4041938"/>
            <a:ext cx="7853012" cy="7663636"/>
          </a:xfrm>
          <a:prstGeom prst="rect">
            <a:avLst/>
          </a:prstGeom>
        </p:spPr>
        <p:txBody>
          <a:bodyPr wrap="square">
            <a:spAutoFit/>
          </a:bodyPr>
          <a:lstStyle/>
          <a:p>
            <a:r>
              <a:rPr lang="en-GB" sz="3600" dirty="0">
                <a:solidFill>
                  <a:srgbClr val="00B050"/>
                </a:solidFill>
                <a:latin typeface="Berlin Sans FB" panose="020E0602020502020306" pitchFamily="34" charset="0"/>
                <a:cs typeface="Amatic SC Bold" panose="020B0604020202020204" charset="-79"/>
              </a:rPr>
              <a:t>Rubbish </a:t>
            </a:r>
            <a:r>
              <a:rPr lang="en-GB" sz="3600" dirty="0" smtClean="0">
                <a:solidFill>
                  <a:srgbClr val="00B050"/>
                </a:solidFill>
                <a:latin typeface="Berlin Sans FB" panose="020E0602020502020306" pitchFamily="34" charset="0"/>
                <a:cs typeface="Amatic SC Bold" panose="020B0604020202020204" charset="-79"/>
              </a:rPr>
              <a:t>like paper </a:t>
            </a:r>
          </a:p>
          <a:p>
            <a:r>
              <a:rPr lang="en-GB" sz="3600" dirty="0">
                <a:solidFill>
                  <a:srgbClr val="00B050"/>
                </a:solidFill>
                <a:latin typeface="Berlin Sans FB" panose="020E0602020502020306" pitchFamily="34" charset="0"/>
                <a:cs typeface="Amatic SC Bold" panose="020B0604020202020204" charset="-79"/>
              </a:rPr>
              <a:t> </a:t>
            </a:r>
            <a:r>
              <a:rPr lang="en-GB" sz="3600" dirty="0" smtClean="0">
                <a:solidFill>
                  <a:srgbClr val="00B050"/>
                </a:solidFill>
                <a:latin typeface="Berlin Sans FB" panose="020E0602020502020306" pitchFamily="34" charset="0"/>
                <a:cs typeface="Amatic SC Bold" panose="020B0604020202020204" charset="-79"/>
              </a:rPr>
              <a:t>                    cans</a:t>
            </a:r>
          </a:p>
          <a:p>
            <a:r>
              <a:rPr lang="en-GB" sz="3600" dirty="0">
                <a:solidFill>
                  <a:srgbClr val="00B050"/>
                </a:solidFill>
                <a:latin typeface="Berlin Sans FB" panose="020E0602020502020306" pitchFamily="34" charset="0"/>
                <a:cs typeface="Amatic SC Bold" panose="020B0604020202020204" charset="-79"/>
              </a:rPr>
              <a:t> </a:t>
            </a:r>
            <a:r>
              <a:rPr lang="en-GB" sz="3600" dirty="0" smtClean="0">
                <a:solidFill>
                  <a:srgbClr val="00B050"/>
                </a:solidFill>
                <a:latin typeface="Berlin Sans FB" panose="020E0602020502020306" pitchFamily="34" charset="0"/>
                <a:cs typeface="Amatic SC Bold" panose="020B0604020202020204" charset="-79"/>
              </a:rPr>
              <a:t>                    bottles</a:t>
            </a:r>
          </a:p>
          <a:p>
            <a:r>
              <a:rPr lang="en-GB" sz="3600" dirty="0">
                <a:solidFill>
                  <a:srgbClr val="00B050"/>
                </a:solidFill>
                <a:latin typeface="Berlin Sans FB" panose="020E0602020502020306" pitchFamily="34" charset="0"/>
                <a:cs typeface="Amatic SC Bold" panose="020B0604020202020204" charset="-79"/>
              </a:rPr>
              <a:t> </a:t>
            </a:r>
            <a:r>
              <a:rPr lang="en-GB" sz="3600" dirty="0" smtClean="0">
                <a:solidFill>
                  <a:srgbClr val="00B050"/>
                </a:solidFill>
                <a:latin typeface="Berlin Sans FB" panose="020E0602020502020306" pitchFamily="34" charset="0"/>
                <a:cs typeface="Amatic SC Bold" panose="020B0604020202020204" charset="-79"/>
              </a:rPr>
              <a:t>                    </a:t>
            </a:r>
            <a:r>
              <a:rPr lang="en-GB" sz="3600" dirty="0">
                <a:solidFill>
                  <a:srgbClr val="00B050"/>
                </a:solidFill>
                <a:latin typeface="Berlin Sans FB" panose="020E0602020502020306" pitchFamily="34" charset="0"/>
                <a:cs typeface="Amatic SC Bold" panose="020B0604020202020204" charset="-79"/>
              </a:rPr>
              <a:t>bags left lying </a:t>
            </a:r>
            <a:r>
              <a:rPr lang="en-GB" sz="3600" dirty="0" smtClean="0">
                <a:solidFill>
                  <a:srgbClr val="00B050"/>
                </a:solidFill>
                <a:latin typeface="Berlin Sans FB" panose="020E0602020502020306" pitchFamily="34" charset="0"/>
                <a:cs typeface="Amatic SC Bold" panose="020B0604020202020204" charset="-79"/>
              </a:rPr>
              <a:t>about.</a:t>
            </a:r>
          </a:p>
          <a:p>
            <a:endParaRPr lang="en-GB" sz="3600" dirty="0">
              <a:solidFill>
                <a:srgbClr val="00B050"/>
              </a:solidFill>
              <a:latin typeface="Berlin Sans FB" panose="020E0602020502020306" pitchFamily="34" charset="0"/>
              <a:cs typeface="Amatic SC Bold" panose="020B0604020202020204" charset="-79"/>
            </a:endParaRPr>
          </a:p>
          <a:p>
            <a:r>
              <a:rPr lang="en-GB" sz="3600" dirty="0" smtClean="0">
                <a:solidFill>
                  <a:srgbClr val="00B050"/>
                </a:solidFill>
                <a:latin typeface="Berlin Sans FB" panose="020E0602020502020306" pitchFamily="34" charset="0"/>
                <a:cs typeface="Amatic SC Bold" panose="020B0604020202020204" charset="-79"/>
              </a:rPr>
              <a:t>Litter consists of waste products that have not been thrown away properly.</a:t>
            </a:r>
          </a:p>
          <a:p>
            <a:endParaRPr lang="en-GB" sz="3600" dirty="0">
              <a:solidFill>
                <a:srgbClr val="00B050"/>
              </a:solidFill>
              <a:latin typeface="Berlin Sans FB" panose="020E0602020502020306" pitchFamily="34" charset="0"/>
              <a:cs typeface="Amatic SC Bold" panose="020B0604020202020204" charset="-79"/>
            </a:endParaRPr>
          </a:p>
          <a:p>
            <a:endParaRPr lang="en-GB" sz="3200" dirty="0">
              <a:solidFill>
                <a:srgbClr val="00B050"/>
              </a:solidFill>
              <a:latin typeface="Berlin Sans FB" panose="020E0602020502020306" pitchFamily="34" charset="0"/>
              <a:cs typeface="Amatic SC Bold" panose="020B0604020202020204" charset="-79"/>
            </a:endParaRPr>
          </a:p>
          <a:p>
            <a:endPar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sz="4400" b="1" dirty="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r>
              <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rPr>
              <a:t> </a:t>
            </a:r>
            <a:endParaRPr lang="en-GB" sz="4000" dirty="0" smtClean="0">
              <a:solidFill>
                <a:srgbClr val="00B050"/>
              </a:solidFill>
              <a:latin typeface="Berlin Sans FB" panose="020E0602020502020306" pitchFamily="34" charset="0"/>
              <a:cs typeface="Amatic SC Bold" panose="020B0604020202020204" charset="-79"/>
            </a:endParaRPr>
          </a:p>
          <a:p>
            <a:pPr algn="ctr"/>
            <a:endParaRPr lang="en-GB" sz="4000" dirty="0">
              <a:solidFill>
                <a:srgbClr val="00B050"/>
              </a:solidFill>
              <a:latin typeface="Berlin Sans FB" panose="020E0602020502020306" pitchFamily="34" charset="0"/>
              <a:cs typeface="Amatic SC Bold" panose="020B0604020202020204" charset="-79"/>
            </a:endParaRPr>
          </a:p>
        </p:txBody>
      </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915450">
            <a:off x="510170" y="8548640"/>
            <a:ext cx="1012267" cy="1493796"/>
          </a:xfrm>
          <a:prstGeom prst="rect">
            <a:avLst/>
          </a:prstGeom>
        </p:spPr>
      </p:pic>
      <p:pic>
        <p:nvPicPr>
          <p:cNvPr id="11268" name="Picture 4" descr="Image result for rubbish left in park"/>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408183" y="1743727"/>
            <a:ext cx="4395696" cy="6563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337484">
            <a:off x="622018" y="321640"/>
            <a:ext cx="1667602" cy="2001122"/>
          </a:xfrm>
          <a:prstGeom prst="rect">
            <a:avLst/>
          </a:prstGeom>
        </p:spPr>
      </p:pic>
      <p:pic>
        <p:nvPicPr>
          <p:cNvPr id="18" name="Picture 13"/>
          <p:cNvPicPr>
            <a:picLocks noChangeAspect="1"/>
          </p:cNvPicPr>
          <p:nvPr/>
        </p:nvPicPr>
        <p:blipFill>
          <a:blip r:embed="rId6"/>
          <a:srcRect/>
          <a:stretch>
            <a:fillRect/>
          </a:stretch>
        </p:blipFill>
        <p:spPr>
          <a:xfrm rot="14172160">
            <a:off x="11881683" y="8742292"/>
            <a:ext cx="516571" cy="495908"/>
          </a:xfrm>
          <a:prstGeom prst="rect">
            <a:avLst/>
          </a:prstGeom>
        </p:spPr>
      </p:pic>
    </p:spTree>
    <p:extLst>
      <p:ext uri="{BB962C8B-B14F-4D97-AF65-F5344CB8AC3E}">
        <p14:creationId xmlns:p14="http://schemas.microsoft.com/office/powerpoint/2010/main" val="254806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p:cNvPicPr>
          <p:nvPr/>
        </p:nvPicPr>
        <p:blipFill>
          <a:blip r:embed="rId2"/>
          <a:srcRect/>
          <a:stretch>
            <a:fillRect/>
          </a:stretch>
        </p:blipFill>
        <p:spPr>
          <a:xfrm rot="5400000">
            <a:off x="10677317" y="2353977"/>
            <a:ext cx="8134766" cy="5410200"/>
          </a:xfrm>
          <a:prstGeom prst="rect">
            <a:avLst/>
          </a:prstGeom>
        </p:spPr>
      </p:pic>
      <p:pic>
        <p:nvPicPr>
          <p:cNvPr id="17" name="Picture 9"/>
          <p:cNvPicPr>
            <a:picLocks noChangeAspect="1"/>
          </p:cNvPicPr>
          <p:nvPr/>
        </p:nvPicPr>
        <p:blipFill>
          <a:blip r:embed="rId3"/>
          <a:srcRect/>
          <a:stretch>
            <a:fillRect/>
          </a:stretch>
        </p:blipFill>
        <p:spPr>
          <a:xfrm rot="134838">
            <a:off x="2777473" y="1379405"/>
            <a:ext cx="7321526" cy="2118183"/>
          </a:xfrm>
          <a:prstGeom prst="rect">
            <a:avLst/>
          </a:prstGeom>
        </p:spPr>
      </p:pic>
      <p:pic>
        <p:nvPicPr>
          <p:cNvPr id="2" name="Picture 2"/>
          <p:cNvPicPr>
            <a:picLocks noChangeAspect="1"/>
          </p:cNvPicPr>
          <p:nvPr/>
        </p:nvPicPr>
        <p:blipFill>
          <a:blip r:embed="rId4"/>
          <a:srcRect/>
          <a:stretch>
            <a:fillRect/>
          </a:stretch>
        </p:blipFill>
        <p:spPr>
          <a:xfrm rot="5400000">
            <a:off x="3573479" y="1500026"/>
            <a:ext cx="5729515" cy="10014137"/>
          </a:xfrm>
          <a:prstGeom prst="rect">
            <a:avLst/>
          </a:prstGeom>
        </p:spPr>
      </p:pic>
      <p:sp>
        <p:nvSpPr>
          <p:cNvPr id="8" name="TextBox 8"/>
          <p:cNvSpPr txBox="1"/>
          <p:nvPr/>
        </p:nvSpPr>
        <p:spPr>
          <a:xfrm>
            <a:off x="2653500" y="4624950"/>
            <a:ext cx="7060234" cy="400559"/>
          </a:xfrm>
          <a:prstGeom prst="rect">
            <a:avLst/>
          </a:prstGeom>
        </p:spPr>
        <p:txBody>
          <a:bodyPr lIns="0" tIns="0" rIns="0" bIns="0" rtlCol="0" anchor="t">
            <a:spAutoFit/>
          </a:bodyPr>
          <a:lstStyle/>
          <a:p>
            <a:pPr algn="ctr">
              <a:lnSpc>
                <a:spcPts val="3359"/>
              </a:lnSpc>
              <a:spcBef>
                <a:spcPct val="0"/>
              </a:spcBef>
            </a:pPr>
            <a:r>
              <a:rPr lang="en-US" sz="2400" dirty="0" smtClean="0">
                <a:solidFill>
                  <a:srgbClr val="000000"/>
                </a:solidFill>
                <a:latin typeface="Muli Regular"/>
              </a:rPr>
              <a:t>.</a:t>
            </a:r>
            <a:endParaRPr lang="en-US" sz="2400" dirty="0">
              <a:solidFill>
                <a:srgbClr val="000000"/>
              </a:solidFill>
              <a:latin typeface="Muli Regular"/>
            </a:endParaRPr>
          </a:p>
        </p:txBody>
      </p:sp>
      <p:sp>
        <p:nvSpPr>
          <p:cNvPr id="9" name="TextBox 9"/>
          <p:cNvSpPr txBox="1"/>
          <p:nvPr/>
        </p:nvSpPr>
        <p:spPr>
          <a:xfrm>
            <a:off x="2139231" y="1868585"/>
            <a:ext cx="8866712" cy="1139825"/>
          </a:xfrm>
          <a:prstGeom prst="rect">
            <a:avLst/>
          </a:prstGeom>
        </p:spPr>
        <p:txBody>
          <a:bodyPr lIns="0" tIns="0" rIns="0" bIns="0" rtlCol="0" anchor="t">
            <a:spAutoFit/>
          </a:bodyPr>
          <a:lstStyle/>
          <a:p>
            <a:pPr algn="ctr">
              <a:lnSpc>
                <a:spcPts val="8800"/>
              </a:lnSpc>
            </a:pPr>
            <a:r>
              <a:rPr lang="en-US" sz="8000" dirty="0" smtClean="0">
                <a:solidFill>
                  <a:srgbClr val="000000"/>
                </a:solidFill>
                <a:latin typeface="Amatic SC Bold"/>
              </a:rPr>
              <a:t>Why do people litter?</a:t>
            </a:r>
            <a:endParaRPr lang="en-US" sz="8000" dirty="0">
              <a:solidFill>
                <a:srgbClr val="000000"/>
              </a:solidFill>
              <a:latin typeface="Amatic SC Bold"/>
            </a:endParaRPr>
          </a:p>
        </p:txBody>
      </p:sp>
      <p:pic>
        <p:nvPicPr>
          <p:cNvPr id="12" name="Picture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5"/>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6"/>
          <a:srcRect/>
          <a:stretch>
            <a:fillRect/>
          </a:stretch>
        </p:blipFill>
        <p:spPr>
          <a:xfrm rot="1800043">
            <a:off x="10420456" y="8980380"/>
            <a:ext cx="567418" cy="626667"/>
          </a:xfrm>
          <a:prstGeom prst="rect">
            <a:avLst/>
          </a:prstGeom>
        </p:spPr>
      </p:pic>
      <p:pic>
        <p:nvPicPr>
          <p:cNvPr id="15" name="Picture 15"/>
          <p:cNvPicPr>
            <a:picLocks noChangeAspect="1"/>
          </p:cNvPicPr>
          <p:nvPr/>
        </p:nvPicPr>
        <p:blipFill>
          <a:blip r:embed="rId7"/>
          <a:srcRect/>
          <a:stretch>
            <a:fillRect/>
          </a:stretch>
        </p:blipFill>
        <p:spPr>
          <a:xfrm rot="-1669974">
            <a:off x="7286577" y="612038"/>
            <a:ext cx="530353" cy="898904"/>
          </a:xfrm>
          <a:prstGeom prst="rect">
            <a:avLst/>
          </a:prstGeom>
        </p:spPr>
      </p:pic>
      <p:pic>
        <p:nvPicPr>
          <p:cNvPr id="19" name="Picture 19"/>
          <p:cNvPicPr>
            <a:picLocks noChangeAspect="1"/>
          </p:cNvPicPr>
          <p:nvPr/>
        </p:nvPicPr>
        <p:blipFill>
          <a:blip r:embed="rId8"/>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1938474" y="4024927"/>
            <a:ext cx="8172733" cy="8340745"/>
          </a:xfrm>
          <a:prstGeom prst="rect">
            <a:avLst/>
          </a:prstGeom>
        </p:spPr>
        <p:txBody>
          <a:bodyPr wrap="square">
            <a:spAutoFit/>
          </a:bodyPr>
          <a:lstStyle/>
          <a:p>
            <a:r>
              <a:rPr lang="en-GB" sz="3200" dirty="0" smtClean="0">
                <a:solidFill>
                  <a:srgbClr val="00B050"/>
                </a:solidFill>
                <a:latin typeface="Berlin Sans FB" panose="020E0602020502020306" pitchFamily="34" charset="0"/>
              </a:rPr>
              <a:t>Sometimes </a:t>
            </a:r>
            <a:r>
              <a:rPr lang="en-GB" sz="3200" dirty="0">
                <a:solidFill>
                  <a:srgbClr val="00B050"/>
                </a:solidFill>
                <a:latin typeface="Berlin Sans FB" panose="020E0602020502020306" pitchFamily="34" charset="0"/>
              </a:rPr>
              <a:t>people are just </a:t>
            </a:r>
            <a:r>
              <a:rPr lang="en-GB" sz="3200" dirty="0" smtClean="0">
                <a:solidFill>
                  <a:srgbClr val="00B050"/>
                </a:solidFill>
                <a:latin typeface="Berlin Sans FB" panose="020E0602020502020306" pitchFamily="34" charset="0"/>
              </a:rPr>
              <a:t>careless.</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Sometimes </a:t>
            </a:r>
            <a:r>
              <a:rPr lang="en-GB" sz="3200" dirty="0">
                <a:solidFill>
                  <a:srgbClr val="00B050"/>
                </a:solidFill>
                <a:latin typeface="Berlin Sans FB" panose="020E0602020502020306" pitchFamily="34" charset="0"/>
              </a:rPr>
              <a:t>dirty spaces prompt them to throw more </a:t>
            </a:r>
            <a:r>
              <a:rPr lang="en-GB" sz="3200" dirty="0" smtClean="0">
                <a:solidFill>
                  <a:srgbClr val="00B050"/>
                </a:solidFill>
                <a:latin typeface="Berlin Sans FB" panose="020E0602020502020306" pitchFamily="34" charset="0"/>
              </a:rPr>
              <a:t>rubbish. </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Sometimes </a:t>
            </a:r>
            <a:r>
              <a:rPr lang="en-GB" sz="3200" dirty="0">
                <a:solidFill>
                  <a:srgbClr val="00B050"/>
                </a:solidFill>
                <a:latin typeface="Berlin Sans FB" panose="020E0602020502020306" pitchFamily="34" charset="0"/>
              </a:rPr>
              <a:t>they are just lazy or forgetful. </a:t>
            </a:r>
            <a:endParaRPr lang="en-GB" sz="3200" dirty="0" smtClean="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Bins </a:t>
            </a:r>
            <a:r>
              <a:rPr lang="en-GB" sz="3200" dirty="0">
                <a:solidFill>
                  <a:srgbClr val="00B050"/>
                </a:solidFill>
                <a:latin typeface="Berlin Sans FB" panose="020E0602020502020306" pitchFamily="34" charset="0"/>
              </a:rPr>
              <a:t>may not be available at many places which could also be a reason for people to litter.</a:t>
            </a:r>
          </a:p>
          <a:p>
            <a:endPar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sz="4400" b="1" dirty="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r>
              <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rPr>
              <a:t> </a:t>
            </a:r>
            <a:endParaRPr lang="en-GB" sz="4000" dirty="0" smtClean="0">
              <a:solidFill>
                <a:srgbClr val="00B050"/>
              </a:solidFill>
              <a:latin typeface="Berlin Sans FB" panose="020E0602020502020306" pitchFamily="34" charset="0"/>
              <a:cs typeface="Amatic SC Bold" panose="020B0604020202020204" charset="-79"/>
            </a:endParaRPr>
          </a:p>
          <a:p>
            <a:pPr algn="ctr"/>
            <a:endParaRPr lang="en-GB" sz="4000" dirty="0">
              <a:solidFill>
                <a:srgbClr val="00B050"/>
              </a:solidFill>
              <a:latin typeface="Berlin Sans FB" panose="020E0602020502020306" pitchFamily="34" charset="0"/>
              <a:cs typeface="Amatic SC Bold" panose="020B0604020202020204" charset="-79"/>
            </a:endParaRPr>
          </a:p>
        </p:txBody>
      </p:sp>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915450">
            <a:off x="429958" y="296328"/>
            <a:ext cx="1012267" cy="1493796"/>
          </a:xfrm>
          <a:prstGeom prst="rect">
            <a:avLst/>
          </a:prstGeom>
        </p:spPr>
      </p:pic>
      <p:pic>
        <p:nvPicPr>
          <p:cNvPr id="10242" name="Picture 2" descr="http://clipartmag.com/images/trash-clipart-3.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2408183" y="1582756"/>
            <a:ext cx="4646068" cy="66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66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p:cNvPicPr>
          <p:nvPr/>
        </p:nvPicPr>
        <p:blipFill>
          <a:blip r:embed="rId2"/>
          <a:srcRect/>
          <a:stretch>
            <a:fillRect/>
          </a:stretch>
        </p:blipFill>
        <p:spPr>
          <a:xfrm rot="5400000">
            <a:off x="3785757" y="3375426"/>
            <a:ext cx="4739584" cy="5300699"/>
          </a:xfrm>
          <a:prstGeom prst="rect">
            <a:avLst/>
          </a:prstGeom>
        </p:spPr>
      </p:pic>
      <p:pic>
        <p:nvPicPr>
          <p:cNvPr id="17" name="Picture 3"/>
          <p:cNvPicPr>
            <a:picLocks noChangeAspect="1"/>
          </p:cNvPicPr>
          <p:nvPr/>
        </p:nvPicPr>
        <p:blipFill>
          <a:blip r:embed="rId3"/>
          <a:srcRect/>
          <a:stretch>
            <a:fillRect/>
          </a:stretch>
        </p:blipFill>
        <p:spPr>
          <a:xfrm rot="5400000">
            <a:off x="10637756" y="2595701"/>
            <a:ext cx="7711777" cy="5034979"/>
          </a:xfrm>
          <a:prstGeom prst="rect">
            <a:avLst/>
          </a:prstGeom>
        </p:spPr>
      </p:pic>
      <p:pic>
        <p:nvPicPr>
          <p:cNvPr id="23" name="Picture 9"/>
          <p:cNvPicPr>
            <a:picLocks noChangeAspect="1"/>
          </p:cNvPicPr>
          <p:nvPr/>
        </p:nvPicPr>
        <p:blipFill>
          <a:blip r:embed="rId4"/>
          <a:srcRect/>
          <a:stretch>
            <a:fillRect/>
          </a:stretch>
        </p:blipFill>
        <p:spPr>
          <a:xfrm rot="134838">
            <a:off x="631279" y="736628"/>
            <a:ext cx="10590914" cy="2118183"/>
          </a:xfrm>
          <a:prstGeom prst="rect">
            <a:avLst/>
          </a:prstGeom>
        </p:spPr>
      </p:pic>
      <p:pic>
        <p:nvPicPr>
          <p:cNvPr id="2053" name="Picture 5" descr="Image result for transparent confused emoji"/>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72827" y="5037445"/>
            <a:ext cx="3665898" cy="33168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15059557" y="10934782"/>
            <a:ext cx="1789027" cy="4845454"/>
          </a:xfrm>
          <a:prstGeom prst="rect">
            <a:avLst/>
          </a:prstGeom>
        </p:spPr>
      </p:pic>
      <p:pic>
        <p:nvPicPr>
          <p:cNvPr id="5" name="Picture 5"/>
          <p:cNvPicPr>
            <a:picLocks noChangeAspect="1"/>
          </p:cNvPicPr>
          <p:nvPr/>
        </p:nvPicPr>
        <p:blipFill>
          <a:blip r:embed="rId6"/>
          <a:srcRect/>
          <a:stretch>
            <a:fillRect/>
          </a:stretch>
        </p:blipFill>
        <p:spPr>
          <a:xfrm>
            <a:off x="12110382" y="1619319"/>
            <a:ext cx="4844147" cy="7048362"/>
          </a:xfrm>
          <a:prstGeom prst="rect">
            <a:avLst/>
          </a:prstGeom>
        </p:spPr>
      </p:pic>
      <p:sp>
        <p:nvSpPr>
          <p:cNvPr id="8" name="TextBox 8"/>
          <p:cNvSpPr txBox="1"/>
          <p:nvPr/>
        </p:nvSpPr>
        <p:spPr>
          <a:xfrm>
            <a:off x="3621133" y="3489887"/>
            <a:ext cx="4825947" cy="6104235"/>
          </a:xfrm>
          <a:prstGeom prst="rect">
            <a:avLst/>
          </a:prstGeom>
        </p:spPr>
        <p:txBody>
          <a:bodyPr wrap="square" lIns="0" tIns="0" rIns="0" bIns="0" rtlCol="0" anchor="t">
            <a:spAutoFit/>
          </a:bodyPr>
          <a:lstStyle/>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Plastic bottles</a:t>
            </a:r>
          </a:p>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Glass bottles</a:t>
            </a:r>
          </a:p>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Sweet, chocolate, crisp wrappers</a:t>
            </a:r>
          </a:p>
          <a:p>
            <a:pPr algn="ctr">
              <a:lnSpc>
                <a:spcPts val="3359"/>
              </a:lnSpc>
              <a:spcBef>
                <a:spcPct val="0"/>
              </a:spcBef>
            </a:pPr>
            <a:endParaRPr lang="en-US" sz="4400" dirty="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Paper and card</a:t>
            </a:r>
          </a:p>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Food waste</a:t>
            </a:r>
          </a:p>
          <a:p>
            <a:pPr algn="ctr">
              <a:lnSpc>
                <a:spcPts val="3359"/>
              </a:lnSpc>
              <a:spcBef>
                <a:spcPct val="0"/>
              </a:spcBef>
            </a:pPr>
            <a:endParaRPr lang="en-US" sz="4400" dirty="0" smtClean="0">
              <a:solidFill>
                <a:srgbClr val="0070C0"/>
              </a:solidFill>
              <a:latin typeface="Berlin Sans FB" panose="020E0602020502020306" pitchFamily="34" charset="0"/>
            </a:endParaRPr>
          </a:p>
          <a:p>
            <a:pPr algn="ctr">
              <a:lnSpc>
                <a:spcPts val="3359"/>
              </a:lnSpc>
              <a:spcBef>
                <a:spcPct val="0"/>
              </a:spcBef>
            </a:pPr>
            <a:endParaRPr lang="en-US" sz="4400" dirty="0" smtClean="0">
              <a:solidFill>
                <a:srgbClr val="0070C0"/>
              </a:solidFill>
              <a:latin typeface="Berlin Sans FB" panose="020E0602020502020306" pitchFamily="34" charset="0"/>
            </a:endParaRPr>
          </a:p>
          <a:p>
            <a:pPr algn="ctr">
              <a:lnSpc>
                <a:spcPts val="3359"/>
              </a:lnSpc>
              <a:spcBef>
                <a:spcPct val="0"/>
              </a:spcBef>
            </a:pPr>
            <a:endParaRPr lang="en-US" sz="2400" dirty="0">
              <a:solidFill>
                <a:srgbClr val="000000"/>
              </a:solidFill>
              <a:latin typeface="Muli Regular"/>
            </a:endParaRPr>
          </a:p>
        </p:txBody>
      </p:sp>
      <p:sp>
        <p:nvSpPr>
          <p:cNvPr id="9" name="TextBox 9"/>
          <p:cNvSpPr txBox="1"/>
          <p:nvPr/>
        </p:nvSpPr>
        <p:spPr>
          <a:xfrm>
            <a:off x="447388" y="1323582"/>
            <a:ext cx="10939065"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different types of litter in school</a:t>
            </a:r>
            <a:endParaRPr lang="en-US" sz="8000" dirty="0">
              <a:solidFill>
                <a:srgbClr val="000000"/>
              </a:solidFill>
              <a:latin typeface="Amatic SC Bold"/>
            </a:endParaRPr>
          </a:p>
        </p:txBody>
      </p:sp>
      <p:pic>
        <p:nvPicPr>
          <p:cNvPr id="10" name="Picture 10"/>
          <p:cNvPicPr>
            <a:picLocks noChangeAspect="1"/>
          </p:cNvPicPr>
          <p:nvPr/>
        </p:nvPicPr>
        <p:blipFill>
          <a:blip r:embed="rId7"/>
          <a:srcRect/>
          <a:stretch>
            <a:fillRect/>
          </a:stretch>
        </p:blipFill>
        <p:spPr>
          <a:xfrm rot="10084657">
            <a:off x="8335000" y="8767015"/>
            <a:ext cx="453141" cy="435016"/>
          </a:xfrm>
          <a:prstGeom prst="rect">
            <a:avLst/>
          </a:prstGeom>
        </p:spPr>
      </p:pic>
      <p:pic>
        <p:nvPicPr>
          <p:cNvPr id="12" name="Picture 1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8401575" y="3114564"/>
            <a:ext cx="319992" cy="307192"/>
          </a:xfrm>
          <a:prstGeom prst="rect">
            <a:avLst/>
          </a:prstGeom>
        </p:spPr>
      </p:pic>
      <p:pic>
        <p:nvPicPr>
          <p:cNvPr id="13" name="Picture 13"/>
          <p:cNvPicPr>
            <a:picLocks noChangeAspect="1"/>
          </p:cNvPicPr>
          <p:nvPr/>
        </p:nvPicPr>
        <p:blipFill>
          <a:blip r:embed="rId7"/>
          <a:srcRect/>
          <a:stretch>
            <a:fillRect/>
          </a:stretch>
        </p:blipFill>
        <p:spPr>
          <a:xfrm rot="20531475">
            <a:off x="3200768" y="3149235"/>
            <a:ext cx="516571" cy="408873"/>
          </a:xfrm>
          <a:prstGeom prst="rect">
            <a:avLst/>
          </a:prstGeom>
        </p:spPr>
      </p:pic>
      <p:pic>
        <p:nvPicPr>
          <p:cNvPr id="19" name="Picture 19"/>
          <p:cNvPicPr>
            <a:picLocks noChangeAspect="1"/>
          </p:cNvPicPr>
          <p:nvPr/>
        </p:nvPicPr>
        <p:blipFill>
          <a:blip r:embed="rId8"/>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p:cNvSpPr txBox="1"/>
          <p:nvPr/>
        </p:nvSpPr>
        <p:spPr>
          <a:xfrm>
            <a:off x="12572827" y="2095500"/>
            <a:ext cx="3657773" cy="3046988"/>
          </a:xfrm>
          <a:prstGeom prst="rect">
            <a:avLst/>
          </a:prstGeom>
          <a:solidFill>
            <a:schemeClr val="bg1"/>
          </a:solidFill>
        </p:spPr>
        <p:txBody>
          <a:bodyPr wrap="square" rtlCol="0">
            <a:spAutoFit/>
          </a:bodyPr>
          <a:lstStyle/>
          <a:p>
            <a:r>
              <a:rPr lang="en-GB" sz="4800" dirty="0" smtClean="0">
                <a:latin typeface="Berlin Sans FB" panose="020E0602020502020306" pitchFamily="34" charset="0"/>
              </a:rPr>
              <a:t>What is most common litter in your school?</a:t>
            </a:r>
            <a:endParaRPr lang="en-GB" sz="4800" dirty="0">
              <a:latin typeface="Berlin Sans FB" panose="020E0602020502020306" pitchFamily="34" charset="0"/>
            </a:endParaRPr>
          </a:p>
        </p:txBody>
      </p:sp>
      <p:pic>
        <p:nvPicPr>
          <p:cNvPr id="2055" name="Picture 7" descr="Plastic Bottle Png - Transparent Plastic Bottles Png (891x839), Png Download"/>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1781" y="6658697"/>
            <a:ext cx="3058301" cy="28798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p:cNvPicPr>
          <p:nvPr/>
        </p:nvPicPr>
        <p:blipFill>
          <a:blip r:embed="rId7"/>
          <a:srcRect/>
          <a:stretch>
            <a:fillRect/>
          </a:stretch>
        </p:blipFill>
        <p:spPr>
          <a:xfrm rot="16470915">
            <a:off x="3248123" y="8508578"/>
            <a:ext cx="453141" cy="435016"/>
          </a:xfrm>
          <a:prstGeom prst="rect">
            <a:avLst/>
          </a:prstGeom>
        </p:spPr>
      </p:pic>
    </p:spTree>
    <p:extLst>
      <p:ext uri="{BB962C8B-B14F-4D97-AF65-F5344CB8AC3E}">
        <p14:creationId xmlns:p14="http://schemas.microsoft.com/office/powerpoint/2010/main" val="354142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0"/>
            <a:ext cx="14020800" cy="10319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63100"/>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1656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44498"/>
            <a:ext cx="13716000" cy="10287000"/>
          </a:xfrm>
          <a:prstGeom prst="rect">
            <a:avLst/>
          </a:prstGeom>
        </p:spPr>
      </p:pic>
      <p:pic>
        <p:nvPicPr>
          <p:cNvPr id="3"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3637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1470</Words>
  <Application>Microsoft Office PowerPoint</Application>
  <PresentationFormat>Custom</PresentationFormat>
  <Paragraphs>207</Paragraphs>
  <Slides>45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Muli Bold</vt:lpstr>
      <vt:lpstr>Amatic SC Bold</vt:lpstr>
      <vt:lpstr>Calibri</vt:lpstr>
      <vt:lpstr>Muli Regular</vt:lpstr>
      <vt:lpstr>Muli Regular Bold</vt:lpstr>
      <vt:lpstr>Arial</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Anna Green</cp:lastModifiedBy>
  <cp:revision>49</cp:revision>
  <dcterms:created xsi:type="dcterms:W3CDTF">2006-08-16T00:00:00Z</dcterms:created>
  <dcterms:modified xsi:type="dcterms:W3CDTF">2021-03-31T08:34:32Z</dcterms:modified>
  <dc:identifier>DAEDc3676mY</dc:identifier>
</cp:coreProperties>
</file>